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103"/>
  </p:notesMasterIdLst>
  <p:sldIdLst>
    <p:sldId id="503" r:id="rId2"/>
    <p:sldId id="545" r:id="rId3"/>
    <p:sldId id="256" r:id="rId4"/>
    <p:sldId id="492" r:id="rId5"/>
    <p:sldId id="262" r:id="rId6"/>
    <p:sldId id="495" r:id="rId7"/>
    <p:sldId id="263" r:id="rId8"/>
    <p:sldId id="265" r:id="rId9"/>
    <p:sldId id="266" r:id="rId10"/>
    <p:sldId id="267" r:id="rId11"/>
    <p:sldId id="268" r:id="rId12"/>
    <p:sldId id="494" r:id="rId13"/>
    <p:sldId id="269" r:id="rId14"/>
    <p:sldId id="270" r:id="rId15"/>
    <p:sldId id="271" r:id="rId16"/>
    <p:sldId id="272" r:id="rId17"/>
    <p:sldId id="273" r:id="rId18"/>
    <p:sldId id="497" r:id="rId19"/>
    <p:sldId id="498" r:id="rId20"/>
    <p:sldId id="278" r:id="rId21"/>
    <p:sldId id="499" r:id="rId22"/>
    <p:sldId id="282" r:id="rId23"/>
    <p:sldId id="283" r:id="rId24"/>
    <p:sldId id="284" r:id="rId25"/>
    <p:sldId id="285" r:id="rId26"/>
    <p:sldId id="538" r:id="rId27"/>
    <p:sldId id="539" r:id="rId28"/>
    <p:sldId id="540" r:id="rId29"/>
    <p:sldId id="541" r:id="rId30"/>
    <p:sldId id="542" r:id="rId31"/>
    <p:sldId id="543" r:id="rId32"/>
    <p:sldId id="544" r:id="rId33"/>
    <p:sldId id="287" r:id="rId34"/>
    <p:sldId id="504" r:id="rId35"/>
    <p:sldId id="289" r:id="rId36"/>
    <p:sldId id="293" r:id="rId37"/>
    <p:sldId id="294" r:id="rId38"/>
    <p:sldId id="295" r:id="rId39"/>
    <p:sldId id="298" r:id="rId40"/>
    <p:sldId id="401" r:id="rId41"/>
    <p:sldId id="403" r:id="rId42"/>
    <p:sldId id="505" r:id="rId43"/>
    <p:sldId id="405" r:id="rId44"/>
    <p:sldId id="546" r:id="rId45"/>
    <p:sldId id="547" r:id="rId46"/>
    <p:sldId id="548" r:id="rId47"/>
    <p:sldId id="549" r:id="rId48"/>
    <p:sldId id="550" r:id="rId49"/>
    <p:sldId id="551" r:id="rId50"/>
    <p:sldId id="552" r:id="rId51"/>
    <p:sldId id="553" r:id="rId52"/>
    <p:sldId id="554" r:id="rId53"/>
    <p:sldId id="555" r:id="rId54"/>
    <p:sldId id="556" r:id="rId55"/>
    <p:sldId id="557" r:id="rId56"/>
    <p:sldId id="558" r:id="rId57"/>
    <p:sldId id="559" r:id="rId58"/>
    <p:sldId id="560" r:id="rId59"/>
    <p:sldId id="561" r:id="rId60"/>
    <p:sldId id="562" r:id="rId61"/>
    <p:sldId id="563" r:id="rId62"/>
    <p:sldId id="564" r:id="rId63"/>
    <p:sldId id="565" r:id="rId64"/>
    <p:sldId id="566" r:id="rId65"/>
    <p:sldId id="567" r:id="rId66"/>
    <p:sldId id="568" r:id="rId67"/>
    <p:sldId id="569" r:id="rId68"/>
    <p:sldId id="570" r:id="rId69"/>
    <p:sldId id="571" r:id="rId70"/>
    <p:sldId id="572" r:id="rId71"/>
    <p:sldId id="573" r:id="rId72"/>
    <p:sldId id="574" r:id="rId73"/>
    <p:sldId id="575" r:id="rId74"/>
    <p:sldId id="576" r:id="rId75"/>
    <p:sldId id="577" r:id="rId76"/>
    <p:sldId id="528" r:id="rId77"/>
    <p:sldId id="508" r:id="rId78"/>
    <p:sldId id="529" r:id="rId79"/>
    <p:sldId id="536" r:id="rId80"/>
    <p:sldId id="517" r:id="rId81"/>
    <p:sldId id="518" r:id="rId82"/>
    <p:sldId id="519" r:id="rId83"/>
    <p:sldId id="520" r:id="rId84"/>
    <p:sldId id="521" r:id="rId85"/>
    <p:sldId id="522" r:id="rId86"/>
    <p:sldId id="523" r:id="rId87"/>
    <p:sldId id="524" r:id="rId88"/>
    <p:sldId id="525" r:id="rId89"/>
    <p:sldId id="526" r:id="rId90"/>
    <p:sldId id="527" r:id="rId91"/>
    <p:sldId id="530" r:id="rId92"/>
    <p:sldId id="531" r:id="rId93"/>
    <p:sldId id="533" r:id="rId94"/>
    <p:sldId id="578" r:id="rId95"/>
    <p:sldId id="579" r:id="rId96"/>
    <p:sldId id="580" r:id="rId97"/>
    <p:sldId id="581" r:id="rId98"/>
    <p:sldId id="582" r:id="rId99"/>
    <p:sldId id="583" r:id="rId100"/>
    <p:sldId id="584" r:id="rId101"/>
    <p:sldId id="585" r:id="rId10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0099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17" autoAdjust="0"/>
    <p:restoredTop sz="74316" autoAdjust="0"/>
  </p:normalViewPr>
  <p:slideViewPr>
    <p:cSldViewPr>
      <p:cViewPr varScale="1">
        <p:scale>
          <a:sx n="86" d="100"/>
          <a:sy n="86" d="100"/>
        </p:scale>
        <p:origin x="-15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CB8A66-8B66-429B-8B0E-EE72388F74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55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ground rules – please ask questions</a:t>
            </a:r>
            <a:r>
              <a:rPr lang="en-US" baseline="0" dirty="0" smtClean="0"/>
              <a:t> – might here terms or </a:t>
            </a:r>
            <a:r>
              <a:rPr lang="en-US" baseline="0" dirty="0" err="1" smtClean="0"/>
              <a:t>yahoo’isms</a:t>
            </a:r>
            <a:r>
              <a:rPr lang="en-US" baseline="0" dirty="0" smtClean="0"/>
              <a:t> that don’t make sense – just call us out on those and we’ll explain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Heard of Hadoop</a:t>
            </a:r>
          </a:p>
          <a:p>
            <a:r>
              <a:rPr lang="en-US" baseline="0" dirty="0" smtClean="0"/>
              <a:t>Have run a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 job, Pig Job?</a:t>
            </a:r>
          </a:p>
          <a:p>
            <a:r>
              <a:rPr lang="en-US" baseline="0" dirty="0" smtClean="0"/>
              <a:t>Use Hadoop on a daily basis?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B8A66-8B66-429B-8B0E-EE72388F747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88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Was open source the right way</a:t>
            </a:r>
            <a:r>
              <a:rPr lang="en-US" b="1" baseline="0" dirty="0" smtClean="0"/>
              <a:t> to go for Yahoo</a:t>
            </a:r>
            <a:r>
              <a:rPr lang="en-US" baseline="0" dirty="0" smtClean="0"/>
              <a:t>? Yes!. If we hadn’t driven Hadoop within the community, I’m convinced there is no way we’d be at the scale we’re at today. </a:t>
            </a:r>
          </a:p>
          <a:p>
            <a:pPr>
              <a:buFont typeface="Arial"/>
              <a:buChar char="•"/>
            </a:pPr>
            <a:endParaRPr lang="en-US" baseline="0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 </a:t>
            </a:r>
            <a:r>
              <a:rPr lang="en-US" b="1" baseline="0" dirty="0" smtClean="0"/>
              <a:t>Keys that led to its success</a:t>
            </a:r>
            <a:r>
              <a:rPr lang="en-US" baseline="0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 </a:t>
            </a:r>
            <a:r>
              <a:rPr lang="en-US" b="1" baseline="0" dirty="0" smtClean="0"/>
              <a:t>Java</a:t>
            </a:r>
            <a:r>
              <a:rPr lang="en-US" baseline="0" dirty="0" smtClean="0"/>
              <a:t>. Programmer capture. Has been thorny at times but majority of that is hidden within framework.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 </a:t>
            </a:r>
            <a:r>
              <a:rPr lang="en-US" b="1" baseline="0" dirty="0" smtClean="0"/>
              <a:t>Stack grew quickly</a:t>
            </a:r>
            <a:r>
              <a:rPr lang="en-US" baseline="0" dirty="0" smtClean="0"/>
              <a:t> so that it became easier to use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 </a:t>
            </a:r>
            <a:r>
              <a:rPr lang="en-US" b="1" baseline="0" dirty="0" smtClean="0"/>
              <a:t>Keep it simple </a:t>
            </a:r>
            <a:r>
              <a:rPr lang="en-US" baseline="0" dirty="0" smtClean="0"/>
              <a:t>– HA, tolerant of most faults, immutable files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 Yahoo was fully </a:t>
            </a:r>
            <a:r>
              <a:rPr lang="en-US" b="1" baseline="0" dirty="0" smtClean="0"/>
              <a:t>committed </a:t>
            </a:r>
            <a:r>
              <a:rPr lang="en-US" baseline="0" dirty="0" smtClean="0"/>
              <a:t>to the platform, lot of resources dedicated to it, lots of applications moved to grid,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92394-238A-9E47-B0FA-CCDEE842595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E226E5-3EB2-43F6-A2F7-0821BD5156B1}" type="slidenum">
              <a:rPr lang="en-US"/>
              <a:pPr/>
              <a:t>13</a:t>
            </a:fld>
            <a:endParaRPr lang="en-US"/>
          </a:p>
        </p:txBody>
      </p:sp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3887788" y="8688388"/>
            <a:ext cx="2967037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6F57CC63-12A0-49A1-871D-854D20575B23}" type="slidenum">
              <a:rPr lang="en-GB" sz="120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Calibri" pitchFamily="34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13</a:t>
            </a:fld>
            <a:endParaRPr lang="en-GB" sz="120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1157288" y="685800"/>
            <a:ext cx="4548187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64" name="Rectangle 4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r>
              <a:rPr lang="en-US" dirty="0" smtClean="0"/>
              <a:t>Scalable – rebalances</a:t>
            </a:r>
            <a:r>
              <a:rPr lang="en-US" baseline="0" dirty="0" smtClean="0"/>
              <a:t> space automatically, takes advantage of new compute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434348-D55C-4F32-99DE-9B754C19E491}" type="slidenum">
              <a:rPr lang="en-US"/>
              <a:pPr/>
              <a:t>14</a:t>
            </a:fld>
            <a:endParaRPr lang="en-US"/>
          </a:p>
        </p:txBody>
      </p: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3887788" y="8688388"/>
            <a:ext cx="2967037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84F93CEE-1297-40D2-BA60-8370F7186CDA}" type="slidenum">
              <a:rPr lang="en-GB" sz="120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Calibri" pitchFamily="34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14</a:t>
            </a:fld>
            <a:endParaRPr lang="en-GB" sz="120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1157288" y="685800"/>
            <a:ext cx="4548187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4516" name="Rectangle 4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F21F1-A068-448C-9468-B85043D8AB65}" type="slidenum">
              <a:rPr lang="en-US"/>
              <a:pPr/>
              <a:t>15</a:t>
            </a:fld>
            <a:endParaRPr lang="en-US"/>
          </a:p>
        </p:txBody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3887788" y="8688388"/>
            <a:ext cx="2967037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D96EF6EA-B0DA-4261-AD41-6CC3435A7EBE}" type="slidenum">
              <a:rPr lang="en-GB" sz="120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Calibri" pitchFamily="34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15</a:t>
            </a:fld>
            <a:endParaRPr lang="en-GB" sz="120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1157288" y="685800"/>
            <a:ext cx="4548187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12" name="Rectangle 4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BB85F0-4BB9-4BA2-B608-58C481A8A6AF}" type="slidenum">
              <a:rPr lang="en-US"/>
              <a:pPr/>
              <a:t>16</a:t>
            </a:fld>
            <a:endParaRPr lang="en-US"/>
          </a:p>
        </p:txBody>
      </p:sp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3887788" y="8688388"/>
            <a:ext cx="2967037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135A64F1-48FC-4FB3-86BD-3C5EEBBF6D61}" type="slidenum">
              <a:rPr lang="en-GB" sz="120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Calibri" pitchFamily="34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16</a:t>
            </a:fld>
            <a:endParaRPr lang="en-GB" sz="120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1157288" y="685800"/>
            <a:ext cx="4549775" cy="3430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6" name="Rectangle 4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r>
              <a:rPr lang="en-US" dirty="0" smtClean="0"/>
              <a:t>Cluster</a:t>
            </a:r>
            <a:r>
              <a:rPr lang="en-US" baseline="0" dirty="0" smtClean="0"/>
              <a:t> is constantly changing – nodes being added, nodes being retired, nodes failing, disks failing, etc.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end</a:t>
            </a:r>
            <a:r>
              <a:rPr lang="en-US" baseline="0" dirty="0" smtClean="0"/>
              <a:t> up with files that are written in entirety, then read many times. </a:t>
            </a:r>
          </a:p>
          <a:p>
            <a:r>
              <a:rPr lang="en-US" baseline="0" dirty="0" smtClean="0"/>
              <a:t>GREATLY simplifies replication, and fault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B8A66-8B66-429B-8B0E-EE72388F74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5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About 1 percent of nodes fail per month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b="1" dirty="0" smtClean="0"/>
              <a:t>Why 3?</a:t>
            </a:r>
            <a:r>
              <a:rPr lang="en-US" dirty="0" smtClean="0"/>
              <a:t> Good question. When</a:t>
            </a:r>
            <a:r>
              <a:rPr lang="en-US" baseline="0" dirty="0" smtClean="0"/>
              <a:t> one machine is down, it takes a few minutes to re-replicate, during those 10 or so minutes any other failure will result in blocks not being available. It’s especially bad when we lose an entire rack. Now we’re talking hours.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baseline="0" dirty="0" smtClean="0"/>
              <a:t> </a:t>
            </a:r>
            <a:r>
              <a:rPr lang="en-US" b="1" baseline="0" dirty="0" smtClean="0"/>
              <a:t>E2E checksums</a:t>
            </a:r>
            <a:r>
              <a:rPr lang="en-US" baseline="0" dirty="0" smtClean="0"/>
              <a:t>. Yes, it happens. We’re constantly reading blocks in the background for errors, and they are found. 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b="1" baseline="0" dirty="0" smtClean="0"/>
              <a:t> Keep it simple </a:t>
            </a:r>
            <a:r>
              <a:rPr lang="en-US" baseline="0" dirty="0" smtClean="0"/>
              <a:t>– Complicated software significantly reduces availability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92394-238A-9E47-B0FA-CCDEE842595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buFontTx/>
              <a:buChar char="-"/>
            </a:pPr>
            <a:r>
              <a:rPr lang="en-US" b="1" dirty="0" smtClean="0"/>
              <a:t>WRITE</a:t>
            </a:r>
            <a:r>
              <a:rPr lang="en-US" b="1" baseline="0" dirty="0" smtClean="0"/>
              <a:t> </a:t>
            </a:r>
            <a:r>
              <a:rPr lang="en-US" baseline="0" dirty="0" smtClean="0"/>
              <a:t>– Writes are pipelined, checksum validated at last stage of pipeline, replication strategy understands racks- first copy local, second copy on a different rack, third copy on same rack as second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b="1" baseline="0" dirty="0" smtClean="0"/>
              <a:t>READ </a:t>
            </a:r>
            <a:r>
              <a:rPr lang="en-US" baseline="0" dirty="0" smtClean="0"/>
              <a:t>– Get locations, choose </a:t>
            </a:r>
            <a:r>
              <a:rPr lang="en-US" baseline="0" dirty="0" err="1" smtClean="0"/>
              <a:t>datanode</a:t>
            </a:r>
            <a:r>
              <a:rPr lang="en-US" baseline="0" dirty="0" smtClean="0"/>
              <a:t> closest to client, verify checksum at client</a:t>
            </a:r>
          </a:p>
          <a:p>
            <a:pPr>
              <a:spcAft>
                <a:spcPts val="600"/>
              </a:spcAft>
              <a:buFontTx/>
              <a:buChar char="-"/>
            </a:pPr>
            <a:endParaRPr lang="en-US" baseline="0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b="1" baseline="0" dirty="0" smtClean="0"/>
              <a:t>Other Use cases: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baseline="0" dirty="0" smtClean="0"/>
              <a:t> File is removed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baseline="0" dirty="0" smtClean="0"/>
              <a:t> User changes replication count for a file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baseline="0" dirty="0" smtClean="0"/>
              <a:t> Node fails to heartbeat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92394-238A-9E47-B0FA-CCDEE842595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F98B31-FB6A-4551-9812-6F1788454E96}" type="slidenum">
              <a:rPr lang="en-US"/>
              <a:pPr/>
              <a:t>20</a:t>
            </a:fld>
            <a:endParaRPr lang="en-US"/>
          </a:p>
        </p:txBody>
      </p:sp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3887788" y="8688388"/>
            <a:ext cx="2967037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21614444-A252-4A12-971A-423EB53B5549}" type="slidenum">
              <a:rPr lang="en-GB" sz="120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Calibri" pitchFamily="34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20</a:t>
            </a:fld>
            <a:endParaRPr lang="en-GB" sz="120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3887788" y="8688388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58790FF1-3309-4B08-B66D-D41A65621F9D}" type="slidenum">
              <a:rPr lang="en-GB" sz="120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Calibri" pitchFamily="34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20</a:t>
            </a:fld>
            <a:endParaRPr lang="en-GB" sz="120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154113" y="685800"/>
            <a:ext cx="4548187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645" name="Text Box 5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 lIns="90799" tIns="45223" rIns="90799" bIns="45223"/>
          <a:lstStyle/>
          <a:p>
            <a:pPr defTabSz="457200"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ea typeface="ＭＳ Ｐゴシック" pitchFamily="34" charset="-128"/>
              </a:rPr>
              <a:t>Put file types to another slide</a:t>
            </a:r>
          </a:p>
        </p:txBody>
      </p:sp>
      <p:sp>
        <p:nvSpPr>
          <p:cNvPr id="112646" name="Text Box 6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799" tIns="45223" rIns="90799" bIns="45223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ECBEB343-EAEE-4F6E-AE69-90D418181E1C}" type="slidenum">
              <a:rPr lang="en-GB" sz="1200">
                <a:solidFill>
                  <a:srgbClr val="000000"/>
                </a:solidFill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20</a:t>
            </a:fld>
            <a:endParaRPr lang="en-GB" sz="1200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buFontTx/>
              <a:buChar char="-"/>
            </a:pPr>
            <a:r>
              <a:rPr lang="en-US" sz="1400" baseline="0" dirty="0" smtClean="0"/>
              <a:t>Resource Manager (old JT)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1400" baseline="0" dirty="0" smtClean="0"/>
              <a:t> Node Manager (old TT)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1400" baseline="0" dirty="0" smtClean="0"/>
              <a:t> Now, when a client submits an application, the RM finds it a container, the application then starts requesting additional containers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1400" baseline="0" dirty="0" smtClean="0"/>
              <a:t> </a:t>
            </a:r>
            <a:r>
              <a:rPr lang="en-US" sz="1400" baseline="0" dirty="0" err="1" smtClean="0"/>
              <a:t>NMs</a:t>
            </a:r>
            <a:r>
              <a:rPr lang="en-US" sz="1400" baseline="0" dirty="0" smtClean="0"/>
              <a:t> heartbeat to </a:t>
            </a:r>
            <a:r>
              <a:rPr lang="en-US" sz="1400" baseline="0" dirty="0" err="1" smtClean="0"/>
              <a:t>RMs</a:t>
            </a:r>
            <a:endParaRPr lang="en-US" sz="1400" baseline="0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1400" baseline="0" dirty="0" smtClean="0"/>
              <a:t> Currently RAM is the only resource it understands, CPU is obviously next in line. Network, Disk, etc. down the road</a:t>
            </a:r>
          </a:p>
          <a:p>
            <a:pPr>
              <a:buFontTx/>
              <a:buChar char="-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92394-238A-9E47-B0FA-CCDEE842595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Several</a:t>
            </a:r>
            <a:r>
              <a:rPr lang="en-US" baseline="0" dirty="0" smtClean="0"/>
              <a:t> presentations woven together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B8A66-8B66-429B-8B0E-EE72388F74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56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4B200E-E381-4999-AEA9-D99B037A1258}" type="slidenum">
              <a:rPr lang="en-US"/>
              <a:pPr/>
              <a:t>22</a:t>
            </a:fld>
            <a:endParaRPr lang="en-US"/>
          </a:p>
        </p:txBody>
      </p:sp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1157288" y="685800"/>
            <a:ext cx="4545012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09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pPr marL="171450" indent="-171450">
              <a:buFontTx/>
              <a:buChar char="-"/>
            </a:pPr>
            <a:r>
              <a:rPr lang="en-US" dirty="0" smtClean="0"/>
              <a:t>big daily</a:t>
            </a:r>
            <a:r>
              <a:rPr lang="en-US" baseline="0" dirty="0" smtClean="0"/>
              <a:t> file, HUGE monthly file, same job scales to size of input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tasks are idempotent, so retry is easy. In fact, I can speculate that a task is running badly and run two copies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Add more nodes and the amount of work the cluster can do scales accordingly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Compute-&gt;data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Everything is customizable -&gt; Input format, output format, partitioning, record readers, 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38428C-A572-4165-8AF6-1829F943290A}" type="slidenum">
              <a:rPr lang="en-US"/>
              <a:pPr/>
              <a:t>23</a:t>
            </a:fld>
            <a:endParaRPr lang="en-US"/>
          </a:p>
        </p:txBody>
      </p:sp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1157288" y="685800"/>
            <a:ext cx="4545012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4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76F338-2B51-410B-BC48-58966A4A2313}" type="slidenum">
              <a:rPr lang="en-US"/>
              <a:pPr/>
              <a:t>24</a:t>
            </a:fld>
            <a:endParaRPr lang="en-US"/>
          </a:p>
        </p:txBody>
      </p:sp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1119188" y="674688"/>
            <a:ext cx="4473575" cy="33734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19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71513" y="4273550"/>
            <a:ext cx="5367337" cy="4048125"/>
          </a:xfrm>
          <a:ln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3800475" y="8543925"/>
            <a:ext cx="2908300" cy="450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8326" tIns="45930" rIns="88326" bIns="45930" anchor="b"/>
          <a:lstStyle/>
          <a:p>
            <a:pPr algn="r" defTabSz="449263">
              <a:lnSpc>
                <a:spcPct val="54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A52808CA-940C-4AF8-A767-4BEDB734F44F}" type="slidenum">
              <a:rPr lang="en-GB" sz="120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pPr algn="r" defTabSz="449263">
                <a:lnSpc>
                  <a:spcPct val="54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Calibri" pitchFamily="34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24</a:t>
            </a:fld>
            <a:endParaRPr lang="en-GB" sz="1200">
              <a:solidFill>
                <a:srgbClr val="FFFF00"/>
              </a:solidFill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316E4-D58E-4863-B480-5D3C0561ACB0}" type="slidenum">
              <a:rPr lang="en-US"/>
              <a:pPr/>
              <a:t>25</a:t>
            </a:fld>
            <a:endParaRPr lang="en-US"/>
          </a:p>
        </p:txBody>
      </p:sp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1157288" y="685800"/>
            <a:ext cx="4545012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029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4D12-07E4-4755-90CE-427858A8068E}" type="slidenum">
              <a:rPr lang="en-US"/>
              <a:pPr/>
              <a:t>33</a:t>
            </a:fld>
            <a:endParaRPr lang="en-US"/>
          </a:p>
        </p:txBody>
      </p:sp>
      <p:sp>
        <p:nvSpPr>
          <p:cNvPr id="146434" name="Text Box 2"/>
          <p:cNvSpPr txBox="1">
            <a:spLocks noChangeArrowheads="1"/>
          </p:cNvSpPr>
          <p:nvPr/>
        </p:nvSpPr>
        <p:spPr bwMode="auto">
          <a:xfrm>
            <a:off x="3887788" y="8688388"/>
            <a:ext cx="2967037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AC9A7A17-CD26-452E-A7F7-B6D23239923C}" type="slidenum">
              <a:rPr lang="en-GB" sz="120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Calibri" pitchFamily="34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33</a:t>
            </a:fld>
            <a:endParaRPr lang="en-GB" sz="120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799" tIns="45223" rIns="90799" bIns="45223" anchor="b"/>
          <a:lstStyle/>
          <a:p>
            <a:pPr algn="r" defTabSz="449263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B1339FD5-F7BF-4DF4-860D-E8E12039BB49}" type="slidenum">
              <a:rPr lang="en-GB" sz="12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rPr>
              <a:pPr algn="r" defTabSz="449263"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Calibri" pitchFamily="34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33</a:t>
            </a:fld>
            <a:endParaRPr lang="en-GB" sz="1200">
              <a:solidFill>
                <a:srgbClr val="FFFFFF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1157288" y="685800"/>
            <a:ext cx="4545012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437" name="Rectangle 5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076B8A-4BE0-4201-AE06-8DB81E7B868A}" type="slidenum">
              <a:rPr lang="en-US"/>
              <a:pPr/>
              <a:t>35</a:t>
            </a:fld>
            <a:endParaRPr lang="en-US"/>
          </a:p>
        </p:txBody>
      </p:sp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3887788" y="8688388"/>
            <a:ext cx="2967037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7735AFBF-75FE-4097-97C8-70790CC31ADC}" type="slidenum">
              <a:rPr lang="en-GB" sz="120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Calibri" pitchFamily="34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35</a:t>
            </a:fld>
            <a:endParaRPr lang="en-GB" sz="120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1157288" y="685800"/>
            <a:ext cx="4548187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060" name="Rectangle 4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1A3377-1CCE-470C-9C5C-5D73E81C9DA0}" type="slidenum">
              <a:rPr lang="en-US" smtClean="0">
                <a:latin typeface="Times" pitchFamily="18" charset="0"/>
                <a:cs typeface="Arial" pitchFamily="34" charset="0"/>
              </a:rPr>
              <a:pPr/>
              <a:t>36</a:t>
            </a:fld>
            <a:endParaRPr lang="en-US" smtClean="0">
              <a:latin typeface="Times" pitchFamily="18" charset="0"/>
              <a:cs typeface="Arial" pitchFamily="34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" pitchFamily="18" charset="0"/>
                <a:cs typeface="Arial" pitchFamily="34" charset="0"/>
              </a:rPr>
              <a:t>Just an example of how Hadoop is helping</a:t>
            </a:r>
            <a:r>
              <a:rPr lang="en-US" baseline="0" dirty="0" smtClean="0">
                <a:latin typeface="Times" pitchFamily="18" charset="0"/>
                <a:cs typeface="Arial" pitchFamily="34" charset="0"/>
              </a:rPr>
              <a:t> Yahoo.</a:t>
            </a:r>
            <a:endParaRPr lang="en-US" dirty="0" smtClean="0">
              <a:latin typeface="Times" pitchFamily="18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2717C-7A29-4B13-9465-B93F7B6236D8}" type="slidenum">
              <a:rPr lang="en-US"/>
              <a:pPr/>
              <a:t>38</a:t>
            </a:fld>
            <a:endParaRPr lang="en-US"/>
          </a:p>
        </p:txBody>
      </p:sp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eaLnBrk="0" hangingPunct="0">
              <a:spcBef>
                <a:spcPct val="0"/>
              </a:spcBef>
              <a:buFontTx/>
              <a:buNone/>
            </a:pPr>
            <a:fld id="{5E336DCD-FC98-4435-AA1E-D3F46525FF66}" type="slidenum">
              <a:rPr lang="en-US" sz="1200">
                <a:latin typeface="Times" pitchFamily="18" charset="0"/>
                <a:cs typeface="Arial" charset="0"/>
              </a:rPr>
              <a:pPr algn="r" eaLnBrk="0" hangingPunct="0">
                <a:spcBef>
                  <a:spcPct val="0"/>
                </a:spcBef>
                <a:buFontTx/>
                <a:buNone/>
              </a:pPr>
              <a:t>38</a:t>
            </a:fld>
            <a:endParaRPr lang="en-US" sz="1200">
              <a:latin typeface="Times" pitchFamily="18" charset="0"/>
              <a:cs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218534-4ED3-4B0E-B20B-D8125D8EDAC8}" type="slidenum">
              <a:rPr lang="en-US"/>
              <a:pPr/>
              <a:t>39</a:t>
            </a:fld>
            <a:endParaRPr lang="en-US"/>
          </a:p>
        </p:txBody>
      </p:sp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3887788" y="8688388"/>
            <a:ext cx="2967037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D36991B7-C70F-4C0B-B42D-A1E96CA81B9E}" type="slidenum">
              <a:rPr lang="en-GB" sz="120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39</a:t>
            </a:fld>
            <a:endParaRPr lang="en-GB" sz="1200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1157288" y="685800"/>
            <a:ext cx="4548187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Rectangle 4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</a:t>
            </a:r>
            <a:r>
              <a:rPr lang="en-US" baseline="0" dirty="0" smtClean="0"/>
              <a:t> confusing for various reasons. Evolution,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Just ask when it’s not 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B8A66-8B66-429B-8B0E-EE72388F74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B8A66-8B66-429B-8B0E-EE72388F74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6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 = (Key, Value)</a:t>
            </a:r>
          </a:p>
          <a:p>
            <a:r>
              <a:rPr lang="en-US" dirty="0" smtClean="0"/>
              <a:t>Key : Comparable, </a:t>
            </a:r>
            <a:r>
              <a:rPr lang="en-US" dirty="0" err="1" smtClean="0"/>
              <a:t>Serializable</a:t>
            </a:r>
            <a:endParaRPr lang="en-US" dirty="0" smtClean="0"/>
          </a:p>
          <a:p>
            <a:r>
              <a:rPr lang="en-US" dirty="0" smtClean="0"/>
              <a:t>Value: </a:t>
            </a:r>
            <a:r>
              <a:rPr lang="en-US" dirty="0" err="1" smtClean="0"/>
              <a:t>Serializable</a:t>
            </a:r>
            <a:endParaRPr lang="en-US" dirty="0" smtClean="0"/>
          </a:p>
          <a:p>
            <a:r>
              <a:rPr lang="en-US" dirty="0" smtClean="0"/>
              <a:t>Input, Map, Shuffle, Reduce, Output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B8A66-8B66-429B-8B0E-EE72388F74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51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B8A66-8B66-429B-8B0E-EE72388F74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92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FE31B9A-64AA-47F0-980C-AC3AA2FEB27C}" type="slidenum">
              <a:rPr lang="en-US"/>
              <a:pPr/>
              <a:t>50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218534-4ED3-4B0E-B20B-D8125D8EDAC8}" type="slidenum">
              <a:rPr lang="en-US"/>
              <a:pPr/>
              <a:t>58</a:t>
            </a:fld>
            <a:endParaRPr lang="en-US"/>
          </a:p>
        </p:txBody>
      </p:sp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3887788" y="8688388"/>
            <a:ext cx="2967037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D36991B7-C70F-4C0B-B42D-A1E96CA81B9E}" type="slidenum">
              <a:rPr lang="en-GB" sz="120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58</a:t>
            </a:fld>
            <a:endParaRPr lang="en-GB" sz="1200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1157288" y="685800"/>
            <a:ext cx="4548187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Rectangle 4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eaLnBrk="0" hangingPunct="0"/>
            <a:fld id="{C6EA2D22-5358-48F0-A01A-3EA9BD7ABFA1}" type="slidenum">
              <a:rPr lang="en-US" sz="1200"/>
              <a:pPr algn="r" eaLnBrk="0" hangingPunct="0"/>
              <a:t>61</a:t>
            </a:fld>
            <a:endParaRPr lang="en-US" sz="1200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1" tIns="45716" rIns="91431" bIns="45716"/>
          <a:lstStyle/>
          <a:p>
            <a:pPr eaLnBrk="1" hangingPunct="1"/>
            <a:endParaRPr lang="en-US" smtClean="0">
              <a:latin typeface="Times" pitchFamily="18" charset="0"/>
            </a:endParaRPr>
          </a:p>
          <a:p>
            <a:pPr eaLnBrk="1" hangingPunct="1"/>
            <a:r>
              <a:rPr lang="en-US" smtClean="0">
                <a:latin typeface="Times" pitchFamily="18" charset="0"/>
              </a:rPr>
              <a:t>More flexible than Sawzall: arbitrary chains, joins.</a:t>
            </a:r>
          </a:p>
          <a:p>
            <a:pPr eaLnBrk="1" hangingPunct="1"/>
            <a:r>
              <a:rPr lang="en-US" smtClean="0">
                <a:latin typeface="Times" pitchFamily="18" charset="0"/>
              </a:rPr>
              <a:t>More flexible than SQL: optional schemas, versitile UDFs, less declarative.</a:t>
            </a:r>
          </a:p>
          <a:p>
            <a:pPr eaLnBrk="1" hangingPunct="1"/>
            <a:endParaRPr lang="en-US" smtClean="0">
              <a:latin typeface="Times" pitchFamily="18" charset="0"/>
            </a:endParaRPr>
          </a:p>
          <a:p>
            <a:pPr eaLnBrk="1" hangingPunct="1"/>
            <a:r>
              <a:rPr lang="en-US" smtClean="0">
                <a:latin typeface="Times" pitchFamily="18" charset="0"/>
              </a:rPr>
              <a:t>(iPig is a form of “reusing derived data”)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4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80899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B876524-635F-4B5C-AC5C-2A6968CBC86D}" type="slidenum">
              <a:rPr lang="en-US" sz="800">
                <a:latin typeface="Tahoma" pitchFamily="34" charset="0"/>
                <a:ea typeface="ＭＳ Ｐゴシック" pitchFamily="34" charset="-128"/>
              </a:rPr>
              <a:pPr algn="r" eaLnBrk="0" hangingPunct="0"/>
              <a:t>70</a:t>
            </a:fld>
            <a:endParaRPr lang="en-US" sz="800">
              <a:latin typeface="Tahoma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Billions</a:t>
            </a:r>
            <a:r>
              <a:rPr lang="en-US" baseline="0" dirty="0" smtClean="0"/>
              <a:t> and billions of everything</a:t>
            </a:r>
          </a:p>
          <a:p>
            <a:r>
              <a:rPr lang="en-US" baseline="0" dirty="0" smtClean="0"/>
              <a:t>today module, trending, search, search assist, and of course advertisements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B8A66-8B66-429B-8B0E-EE72388F74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63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D5277E0-8336-4C00-B9B6-080D9A4C9CD0}" type="slidenum">
              <a:rPr lang="en-US" sz="800">
                <a:latin typeface="Tahoma" pitchFamily="34" charset="0"/>
                <a:ea typeface="ＭＳ Ｐゴシック" pitchFamily="34" charset="-128"/>
              </a:rPr>
              <a:pPr algn="r" eaLnBrk="0" hangingPunct="0"/>
              <a:t>71</a:t>
            </a:fld>
            <a:endParaRPr lang="en-US" sz="800"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5632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5EF058F-4891-4844-89F1-62721152D50B}" type="slidenum">
              <a:rPr lang="en-US" sz="800">
                <a:latin typeface="Tahoma" pitchFamily="34" charset="0"/>
                <a:ea typeface="ＭＳ Ｐゴシック" pitchFamily="34" charset="-128"/>
              </a:rPr>
              <a:pPr algn="r" eaLnBrk="0" hangingPunct="0"/>
              <a:t>73</a:t>
            </a:fld>
            <a:endParaRPr lang="en-US" sz="800"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218534-4ED3-4B0E-B20B-D8125D8EDAC8}" type="slidenum">
              <a:rPr lang="en-US"/>
              <a:pPr/>
              <a:t>75</a:t>
            </a:fld>
            <a:endParaRPr lang="en-US"/>
          </a:p>
        </p:txBody>
      </p:sp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3887788" y="8688388"/>
            <a:ext cx="2967037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D36991B7-C70F-4C0B-B42D-A1E96CA81B9E}" type="slidenum">
              <a:rPr lang="en-GB" sz="120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75</a:t>
            </a:fld>
            <a:endParaRPr lang="en-GB" sz="1200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1157288" y="685800"/>
            <a:ext cx="4548187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Rectangle 4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B8A66-8B66-429B-8B0E-EE72388F74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21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eaLnBrk="0" hangingPunct="0"/>
            <a:fld id="{7DA086DD-BB08-45D6-8D09-5470A13E3144}" type="slidenum">
              <a:rPr lang="en-US" sz="1200"/>
              <a:pPr algn="r" eaLnBrk="0" hangingPunct="0"/>
              <a:t>77</a:t>
            </a:fld>
            <a:endParaRPr lang="en-US" sz="120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1" tIns="45716" rIns="91431" bIns="45716"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Hive 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tez</a:t>
            </a:r>
            <a:endParaRPr lang="en-US" baseline="0" dirty="0" smtClean="0"/>
          </a:p>
          <a:p>
            <a:r>
              <a:rPr lang="en-US" baseline="0" dirty="0" smtClean="0"/>
              <a:t>pig on </a:t>
            </a:r>
            <a:r>
              <a:rPr lang="en-US" baseline="0" dirty="0" err="1" smtClean="0"/>
              <a:t>tez</a:t>
            </a:r>
            <a:endParaRPr lang="en-US" baseline="0" dirty="0" smtClean="0"/>
          </a:p>
          <a:p>
            <a:r>
              <a:rPr lang="en-US" baseline="0" dirty="0" smtClean="0"/>
              <a:t>MR on </a:t>
            </a:r>
            <a:r>
              <a:rPr lang="en-US" baseline="0" dirty="0" err="1" smtClean="0"/>
              <a:t>tez</a:t>
            </a:r>
            <a:endParaRPr lang="en-US" baseline="0" dirty="0" smtClean="0"/>
          </a:p>
          <a:p>
            <a:r>
              <a:rPr lang="en-US" baseline="0" dirty="0" smtClean="0"/>
              <a:t>xyz on </a:t>
            </a:r>
            <a:r>
              <a:rPr lang="en-US" baseline="0" dirty="0" err="1" smtClean="0"/>
              <a:t>tez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B8A66-8B66-429B-8B0E-EE72388F74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1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eaLnBrk="0" hangingPunct="0"/>
            <a:fld id="{4C1F089D-473C-4AEA-BAC8-71DBDCF86526}" type="slidenum">
              <a:rPr lang="en-US" sz="1200"/>
              <a:pPr algn="r" eaLnBrk="0" hangingPunct="0"/>
              <a:t>86</a:t>
            </a:fld>
            <a:endParaRPr lang="en-US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1" tIns="45716" rIns="91431" bIns="45716"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Generalize</a:t>
            </a:r>
            <a:r>
              <a:rPr lang="en-US" baseline="0" dirty="0" smtClean="0"/>
              <a:t> the map/reduce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60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RDD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Colloquially referred to as RDDs</a:t>
            </a:r>
          </a:p>
          <a:p>
            <a:r>
              <a:rPr lang="en-US" dirty="0" smtClean="0"/>
              <a:t> (e.g. caching in RAM)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Lazy operations to build RDDs from other RDDs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Return a result or write it to storage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B260-FE6E-D048-9DA9-096E9E98A9D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858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</a:t>
            </a:r>
            <a:r>
              <a:rPr lang="en-US" baseline="0" dirty="0" smtClean="0"/>
              <a:t> “variables” to the “functions” in functional programming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Front page isn’t the only place we use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.  From </a:t>
            </a:r>
            <a:r>
              <a:rPr lang="en-US" b="1" baseline="0" dirty="0" smtClean="0"/>
              <a:t>customizing content </a:t>
            </a:r>
            <a:r>
              <a:rPr lang="en-US" baseline="0" dirty="0" smtClean="0"/>
              <a:t>across all of our properties, </a:t>
            </a:r>
            <a:r>
              <a:rPr lang="en-US" b="1" baseline="0" dirty="0" smtClean="0"/>
              <a:t>optimizing our advertising yields </a:t>
            </a:r>
            <a:r>
              <a:rPr lang="en-US" baseline="0" dirty="0" smtClean="0"/>
              <a:t>for our partners </a:t>
            </a:r>
            <a:r>
              <a:rPr lang="en-US" b="0" baseline="0" dirty="0" smtClean="0"/>
              <a:t>and </a:t>
            </a:r>
            <a:r>
              <a:rPr lang="en-US" b="1" baseline="0" dirty="0" smtClean="0"/>
              <a:t>protecting your email </a:t>
            </a:r>
            <a:r>
              <a:rPr lang="en-US" baseline="0" dirty="0" smtClean="0"/>
              <a:t>from spam and viruses, </a:t>
            </a:r>
            <a:r>
              <a:rPr lang="en-US" baseline="0" dirty="0" err="1" smtClean="0"/>
              <a:t>Hadoop’s</a:t>
            </a:r>
            <a:r>
              <a:rPr lang="en-US" baseline="0" dirty="0" smtClean="0"/>
              <a:t> flexibility and scale play a part in all of Yahoo.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Hadoop is also the platform that enables our scientists and data engineers to design the algorithms that power the </a:t>
            </a:r>
            <a:r>
              <a:rPr lang="en-US" b="1" baseline="0" dirty="0" smtClean="0"/>
              <a:t>next generation </a:t>
            </a:r>
            <a:r>
              <a:rPr lang="en-US" baseline="0" dirty="0" smtClean="0"/>
              <a:t>of Yahoo experiences.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Types of data being pushed into Hadoop is what makes it very exciting. Structure/semi-structured/completely unstructured – get the data in, THEN figure out how to make sense of it.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27F84-5B9C-48DA-9B12-64087524BC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DBC8D0-9290-47CE-A702-DA4C8A2901F8}" type="slidenum">
              <a:rPr lang="en-US"/>
              <a:pPr/>
              <a:t>7</a:t>
            </a:fld>
            <a:endParaRPr lang="en-US"/>
          </a:p>
        </p:txBody>
      </p:sp>
      <p:sp>
        <p:nvSpPr>
          <p:cNvPr id="188418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eaLnBrk="0" hangingPunct="0">
              <a:spcBef>
                <a:spcPct val="0"/>
              </a:spcBef>
              <a:buFontTx/>
              <a:buNone/>
            </a:pPr>
            <a:fld id="{A8BBB494-0F3E-4140-B85D-1275421C66BC}" type="slidenum">
              <a:rPr lang="en-US" sz="1200">
                <a:latin typeface="Times" pitchFamily="18" charset="0"/>
                <a:cs typeface="Arial" charset="0"/>
              </a:rPr>
              <a:pPr algn="r" eaLnBrk="0" hangingPunct="0">
                <a:spcBef>
                  <a:spcPct val="0"/>
                </a:spcBef>
                <a:buFontTx/>
                <a:buNone/>
              </a:pPr>
              <a:t>7</a:t>
            </a:fld>
            <a:endParaRPr lang="en-US" sz="1200">
              <a:latin typeface="Times" pitchFamily="18" charset="0"/>
              <a:cs typeface="Arial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r>
              <a:rPr lang="en-US" dirty="0" smtClean="0"/>
              <a:t>Data -&gt; Information -&gt; Value -&gt; More</a:t>
            </a:r>
            <a:r>
              <a:rPr lang="en-US" baseline="0" dirty="0" smtClean="0"/>
              <a:t> Data -&gt; More Information -&gt; More value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D4B533-6CE9-4AB9-AA81-A17155C2E4CC}" type="slidenum">
              <a:rPr lang="en-US"/>
              <a:pPr/>
              <a:t>8</a:t>
            </a:fld>
            <a:endParaRPr lang="en-US"/>
          </a:p>
        </p:txBody>
      </p:sp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eaLnBrk="0" hangingPunct="0">
              <a:spcBef>
                <a:spcPct val="0"/>
              </a:spcBef>
              <a:buFontTx/>
              <a:buNone/>
            </a:pPr>
            <a:fld id="{6D798C61-231B-4C74-8528-FC606D30422E}" type="slidenum">
              <a:rPr lang="en-US" sz="1200">
                <a:latin typeface="Times" pitchFamily="18" charset="0"/>
                <a:cs typeface="Arial" charset="0"/>
              </a:rPr>
              <a:pPr algn="r" eaLnBrk="0" hangingPunct="0">
                <a:spcBef>
                  <a:spcPct val="0"/>
                </a:spcBef>
                <a:buFontTx/>
                <a:buNone/>
              </a:pPr>
              <a:t>8</a:t>
            </a:fld>
            <a:endParaRPr lang="en-US" sz="1200">
              <a:latin typeface="Times" pitchFamily="18" charset="0"/>
              <a:cs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30588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1" tIns="45716" rIns="91431" bIns="45716"/>
          <a:lstStyle/>
          <a:p>
            <a:r>
              <a:rPr lang="en-US" dirty="0" smtClean="0"/>
              <a:t>So how to process large datasets??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Can’t move data to compute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B8A66-8B66-429B-8B0E-EE72388F74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4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DCAFBD-65B8-42EF-9C6D-BE1C326A8205}" type="slidenum">
              <a:rPr lang="en-US"/>
              <a:pPr/>
              <a:t>11</a:t>
            </a:fld>
            <a:endParaRPr lang="en-US"/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3887788" y="8688388"/>
            <a:ext cx="2967037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506" tIns="45576" rIns="91506" bIns="45576" anchor="b"/>
          <a:lstStyle/>
          <a:p>
            <a:pPr algn="r" defTabSz="449263">
              <a:spcBef>
                <a:spcPct val="0"/>
              </a:spcBef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449263" algn="l"/>
                <a:tab pos="896938" algn="l"/>
                <a:tab pos="1346200" algn="l"/>
                <a:tab pos="1795463" algn="l"/>
                <a:tab pos="2243138" algn="l"/>
                <a:tab pos="2692400" algn="l"/>
                <a:tab pos="3141663" algn="l"/>
                <a:tab pos="3589338" algn="l"/>
                <a:tab pos="4038600" algn="l"/>
                <a:tab pos="4486275" algn="l"/>
                <a:tab pos="4935538" algn="l"/>
                <a:tab pos="5384800" algn="l"/>
                <a:tab pos="5832475" algn="l"/>
                <a:tab pos="6281738" algn="l"/>
                <a:tab pos="6731000" algn="l"/>
                <a:tab pos="7178675" algn="l"/>
                <a:tab pos="7627938" algn="l"/>
                <a:tab pos="8077200" algn="l"/>
                <a:tab pos="8524875" algn="l"/>
                <a:tab pos="8974138" algn="l"/>
              </a:tabLst>
            </a:pPr>
            <a:fld id="{E26963A9-3076-4D20-9B66-14EA895335EC}" type="slidenum">
              <a:rPr lang="en-GB" sz="120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pPr algn="r" defTabSz="449263">
                <a:spcBef>
                  <a:spcPct val="0"/>
                </a:spcBef>
                <a:buClr>
                  <a:srgbClr val="000000"/>
                </a:buClr>
                <a:buSzPct val="100000"/>
                <a:buFont typeface="Calibri" pitchFamily="34" charset="0"/>
                <a:buNone/>
                <a:tabLst>
                  <a:tab pos="0" algn="l"/>
                  <a:tab pos="449263" algn="l"/>
                  <a:tab pos="896938" algn="l"/>
                  <a:tab pos="1346200" algn="l"/>
                  <a:tab pos="1795463" algn="l"/>
                  <a:tab pos="2243138" algn="l"/>
                  <a:tab pos="2692400" algn="l"/>
                  <a:tab pos="3141663" algn="l"/>
                  <a:tab pos="3589338" algn="l"/>
                  <a:tab pos="4038600" algn="l"/>
                  <a:tab pos="4486275" algn="l"/>
                  <a:tab pos="4935538" algn="l"/>
                  <a:tab pos="5384800" algn="l"/>
                  <a:tab pos="5832475" algn="l"/>
                  <a:tab pos="6281738" algn="l"/>
                  <a:tab pos="6731000" algn="l"/>
                  <a:tab pos="7178675" algn="l"/>
                  <a:tab pos="7627938" algn="l"/>
                  <a:tab pos="8077200" algn="l"/>
                  <a:tab pos="8524875" algn="l"/>
                  <a:tab pos="8974138" algn="l"/>
                </a:tabLst>
              </a:pPr>
              <a:t>11</a:t>
            </a:fld>
            <a:endParaRPr lang="en-GB" sz="120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1157288" y="685800"/>
            <a:ext cx="4548187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2" name="Rectangle 4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4988"/>
            <a:ext cx="5019675" cy="4105275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1 cover b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53694" cy="68838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06414" y="3942865"/>
            <a:ext cx="8274321" cy="825003"/>
          </a:xfrm>
          <a:prstGeom prst="rect">
            <a:avLst/>
          </a:prstGeom>
        </p:spPr>
        <p:txBody>
          <a:bodyPr wrap="square" lIns="0" tIns="45720" rIns="0" bIns="45720" anchor="ctr">
            <a:noAutofit/>
          </a:bodyPr>
          <a:lstStyle>
            <a:lvl1pPr algn="l">
              <a:defRPr sz="2800" b="0" spc="300">
                <a:solidFill>
                  <a:schemeClr val="bg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1933" y="5067693"/>
            <a:ext cx="8258530" cy="4529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100" spc="300" dirty="0">
                <a:solidFill>
                  <a:schemeClr val="bg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Yahoo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414" y="1801813"/>
            <a:ext cx="3328194" cy="774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B38B-F70D-144F-89B7-4167F0040C69}" type="datetimeFigureOut">
              <a:rPr lang="en-US" smtClean="0"/>
              <a:t>5/28/14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E92A-1E01-7944-A861-7A5F229C6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1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F5F24BA-8188-1C4C-9986-ECA982781CE2}" type="datetime1">
              <a:rPr lang="en-US" smtClean="0"/>
              <a:t>5/28/14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516573" y="1814831"/>
            <a:ext cx="8301990" cy="4323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 text b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5000" cy="68580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06413" y="2489326"/>
            <a:ext cx="8301990" cy="187934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0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573" y="1816946"/>
            <a:ext cx="4055428" cy="43899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627" y="1816946"/>
            <a:ext cx="4059936" cy="439123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E6645718-E8E7-0042-BF1C-5A4F0CBE1FAB}" type="datetime1">
              <a:rPr lang="en-US" smtClean="0"/>
              <a:t>5/28/14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4A99A4D-D77E-496A-946D-5C44253A7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3DA9-85F6-D645-B5C7-060D85016B73}" type="datetime1">
              <a:rPr lang="en-US" smtClean="0"/>
              <a:t>5/28/14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54AA2-7E91-4F96-BF1B-F8EC153346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B5E7-B5D9-A943-BE0C-4ACF3817A0D4}" type="datetime1">
              <a:rPr lang="en-US" smtClean="0"/>
              <a:t>5/28/14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98E49C-F70B-4A74-A7E9-19D4473C1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438400"/>
            <a:ext cx="7772400" cy="14478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239000" y="6553200"/>
            <a:ext cx="1905000" cy="304800"/>
          </a:xfrm>
        </p:spPr>
        <p:txBody>
          <a:bodyPr/>
          <a:lstStyle>
            <a:lvl1pPr algn="r">
              <a:defRPr sz="1400">
                <a:latin typeface="Times" charset="0"/>
              </a:defRPr>
            </a:lvl1pPr>
          </a:lstStyle>
          <a:p>
            <a:fld id="{FADA067A-CD02-4E32-ABB1-9F61A039F5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0"/>
            <a:ext cx="3954463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138" y="1600200"/>
            <a:ext cx="3954462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839EBD8-792F-4235-AF5D-1A3FE7A3B7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2400"/>
            <a:ext cx="670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25FA5-C512-4794-8345-D6CFDC8C5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7339" y="582507"/>
            <a:ext cx="8521065" cy="1083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6390640" y="6379419"/>
            <a:ext cx="1203446" cy="365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404040"/>
                </a:solidFill>
                <a:latin typeface="+mn-lt"/>
              </a:defRPr>
            </a:lvl1pPr>
          </a:lstStyle>
          <a:p>
            <a:fld id="{A1B8B02E-6F62-F94B-B169-360761903EB2}" type="datetime1">
              <a:rPr lang="en-US" smtClean="0"/>
              <a:pPr/>
              <a:t>5/28/14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3"/>
          </p:nvPr>
        </p:nvSpPr>
        <p:spPr>
          <a:xfrm>
            <a:off x="431578" y="6379421"/>
            <a:ext cx="5952712" cy="365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35560" y="6379419"/>
            <a:ext cx="338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400090"/>
                </a:solidFill>
                <a:latin typeface="+mn-lt"/>
              </a:defRPr>
            </a:lvl1pPr>
          </a:lstStyle>
          <a:p>
            <a:fld id="{54A99A4D-D77E-496A-946D-5C44253A73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516574" y="1812935"/>
            <a:ext cx="8301990" cy="43804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Yahoo logo purpl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27" y="6456694"/>
            <a:ext cx="876737" cy="2031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3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9pPr>
    </p:titleStyle>
    <p:bodyStyle>
      <a:lvl1pPr marL="233363" indent="-233363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2000" b="0" kern="1200">
          <a:solidFill>
            <a:srgbClr val="333333"/>
          </a:solidFill>
          <a:latin typeface="+mn-lt"/>
          <a:ea typeface="+mn-ea"/>
          <a:cs typeface="+mn-cs"/>
        </a:defRPr>
      </a:lvl1pPr>
      <a:lvl2pPr marL="457200" indent="-223838" algn="l" rtl="0" eaLnBrk="1" fontAlgn="base" hangingPunct="1">
        <a:spcBef>
          <a:spcPts val="0"/>
        </a:spcBef>
        <a:spcAft>
          <a:spcPts val="600"/>
        </a:spcAft>
        <a:buClrTx/>
        <a:buSzPct val="80000"/>
        <a:buFont typeface="Calibri" pitchFamily="34" charset="0"/>
        <a:buChar char="›"/>
        <a:defRPr sz="1600" kern="1200">
          <a:solidFill>
            <a:srgbClr val="333333"/>
          </a:solidFill>
          <a:latin typeface="+mn-lt"/>
          <a:ea typeface="+mn-ea"/>
          <a:cs typeface="+mn-cs"/>
        </a:defRPr>
      </a:lvl2pPr>
      <a:lvl3pPr marL="690563" indent="-233363" algn="l" rtl="0" eaLnBrk="1" fontAlgn="base" hangingPunct="1">
        <a:spcBef>
          <a:spcPts val="0"/>
        </a:spcBef>
        <a:spcAft>
          <a:spcPts val="600"/>
        </a:spcAft>
        <a:buClrTx/>
        <a:buFont typeface="Arial" pitchFamily="34" charset="0"/>
        <a:buChar char="•"/>
        <a:defRPr sz="1400" kern="1200">
          <a:solidFill>
            <a:srgbClr val="333333"/>
          </a:solidFill>
          <a:latin typeface="+mn-lt"/>
          <a:ea typeface="+mn-ea"/>
          <a:cs typeface="+mn-cs"/>
        </a:defRPr>
      </a:lvl3pPr>
      <a:lvl4pPr marL="854075" indent="-163513" algn="l" rtl="0" eaLnBrk="1" fontAlgn="base" hangingPunct="1">
        <a:spcBef>
          <a:spcPts val="0"/>
        </a:spcBef>
        <a:spcAft>
          <a:spcPts val="600"/>
        </a:spcAft>
        <a:buClrTx/>
        <a:buFont typeface="Calibri" pitchFamily="34" charset="0"/>
        <a:buChar char="–"/>
        <a:defRPr sz="1200" kern="1200">
          <a:solidFill>
            <a:srgbClr val="333333"/>
          </a:solidFill>
          <a:latin typeface="+mn-lt"/>
          <a:ea typeface="+mn-ea"/>
          <a:cs typeface="+mn-cs"/>
        </a:defRPr>
      </a:lvl4pPr>
      <a:lvl5pPr marL="1025525" indent="-171450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11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loudera.com/blog/2013/01/a-guide-to-python-frameworks-for-hadoop/" TargetMode="External"/><Relationship Id="rId4" Type="http://schemas.openxmlformats.org/officeDocument/2006/relationships/hyperlink" Target="http://giraph.apach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ascading.org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apache.org/pig/" TargetMode="External"/><Relationship Id="rId4" Type="http://schemas.openxmlformats.org/officeDocument/2006/relationships/hyperlink" Target="http://wiki.apache.org/pig/UDFManual" TargetMode="External"/><Relationship Id="rId5" Type="http://schemas.openxmlformats.org/officeDocument/2006/relationships/hyperlink" Target="mailto:pig-user@hadoop.apache.org" TargetMode="External"/><Relationship Id="rId6" Type="http://schemas.openxmlformats.org/officeDocument/2006/relationships/hyperlink" Target="mailto:pig-dev@hadoop.apache.org" TargetMode="External"/><Relationship Id="rId7" Type="http://schemas.openxmlformats.org/officeDocument/2006/relationships/hyperlink" Target="https://svn.apache.org/repos/asf/hadoop/pig/trunk" TargetMode="External"/><Relationship Id="rId8" Type="http://schemas.openxmlformats.org/officeDocument/2006/relationships/hyperlink" Target="https://issues.apache.org/jira/browse/PIG-*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200" dirty="0" smtClean="0"/>
              <a:t>Robert Evans, Nathan Roberts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639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Enter Hadoop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07A59CB8-CCA5-4750-BC88-9BB6B6098590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22121" y="1341526"/>
            <a:ext cx="4953291" cy="51725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/>
              <a:t>a tuple is emitted, which task does it go to</a:t>
            </a:r>
            <a:r>
              <a:rPr lang="en-US" dirty="0" smtClean="0"/>
              <a:t>? </a:t>
            </a:r>
            <a:r>
              <a:rPr lang="en-US" dirty="0" smtClean="0">
                <a:sym typeface="Wingdings"/>
              </a:rPr>
              <a:t> User programmable:</a:t>
            </a:r>
            <a:endParaRPr lang="en-US" dirty="0" smtClean="0"/>
          </a:p>
          <a:p>
            <a:pPr lvl="1"/>
            <a:r>
              <a:rPr lang="en-US" b="1" i="1" dirty="0"/>
              <a:t>Shuffle grouping</a:t>
            </a:r>
            <a:r>
              <a:rPr lang="en-US" dirty="0"/>
              <a:t>: pick a random </a:t>
            </a:r>
            <a:r>
              <a:rPr lang="en-US" dirty="0" smtClean="0"/>
              <a:t>task (but with load balancing)</a:t>
            </a:r>
          </a:p>
          <a:p>
            <a:pPr lvl="1"/>
            <a:r>
              <a:rPr lang="en-US" b="1" i="1" dirty="0" smtClean="0"/>
              <a:t>Fields </a:t>
            </a:r>
            <a:r>
              <a:rPr lang="en-US" b="1" i="1" dirty="0"/>
              <a:t>grouping</a:t>
            </a:r>
            <a:r>
              <a:rPr lang="en-US" dirty="0"/>
              <a:t>: consistent hashing on a subset of </a:t>
            </a:r>
            <a:r>
              <a:rPr lang="en-US" dirty="0" err="1"/>
              <a:t>tuple</a:t>
            </a:r>
            <a:r>
              <a:rPr lang="en-US" dirty="0"/>
              <a:t> </a:t>
            </a:r>
            <a:r>
              <a:rPr lang="en-US" dirty="0" smtClean="0"/>
              <a:t>fields</a:t>
            </a:r>
          </a:p>
          <a:p>
            <a:pPr lvl="1"/>
            <a:r>
              <a:rPr lang="en-US" b="1" i="1" dirty="0" smtClean="0"/>
              <a:t>All </a:t>
            </a:r>
            <a:r>
              <a:rPr lang="en-US" b="1" i="1" dirty="0"/>
              <a:t>grouping</a:t>
            </a:r>
            <a:r>
              <a:rPr lang="en-US" dirty="0"/>
              <a:t>: send to all tasks</a:t>
            </a:r>
            <a:r>
              <a:rPr lang="en-US" dirty="0" smtClean="0"/>
              <a:t> </a:t>
            </a:r>
          </a:p>
          <a:p>
            <a:pPr lvl="1"/>
            <a:r>
              <a:rPr lang="en-US" b="1" i="1" dirty="0" smtClean="0"/>
              <a:t>Global </a:t>
            </a:r>
            <a:r>
              <a:rPr lang="en-US" b="1" i="1" dirty="0"/>
              <a:t>grouping</a:t>
            </a:r>
            <a:r>
              <a:rPr lang="en-US" dirty="0"/>
              <a:t>: pick task with lowest </a:t>
            </a:r>
            <a:r>
              <a:rPr lang="en-US" dirty="0" smtClean="0"/>
              <a:t>id</a:t>
            </a:r>
          </a:p>
          <a:p>
            <a:pPr lvl="1"/>
            <a:r>
              <a:rPr lang="en-US" b="1" i="1" dirty="0" smtClean="0"/>
              <a:t>Shuffle or Local grouping</a:t>
            </a:r>
            <a:r>
              <a:rPr lang="en-US" dirty="0" smtClean="0"/>
              <a:t>: If there is a local bolt (in the same worker process) use it otherwise use shuffle.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67" y="1071089"/>
            <a:ext cx="3636766" cy="2747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014" y="3844951"/>
            <a:ext cx="4010710" cy="29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WordCount</a:t>
            </a:r>
            <a:r>
              <a:rPr lang="en-US" dirty="0" smtClean="0"/>
              <a:t> in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341526"/>
            <a:ext cx="8229600" cy="551647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TopologyBuilder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6600"/>
                </a:solidFill>
                <a:latin typeface="Monaco"/>
                <a:cs typeface="Monaco"/>
              </a:rPr>
              <a:t>builder </a:t>
            </a:r>
            <a:r>
              <a:rPr lang="en-US" sz="1600" dirty="0" smtClean="0">
                <a:latin typeface="Monaco"/>
                <a:cs typeface="Monaco"/>
              </a:rPr>
              <a:t>=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TopologyBiulder</a:t>
            </a:r>
            <a:r>
              <a:rPr lang="en-US" sz="1600" dirty="0" smtClean="0">
                <a:latin typeface="Monaco"/>
                <a:cs typeface="Monaco"/>
              </a:rPr>
              <a:t>();</a:t>
            </a:r>
          </a:p>
          <a:p>
            <a:pPr>
              <a:buNone/>
            </a:pPr>
            <a:r>
              <a:rPr lang="en-US" sz="1600" dirty="0" err="1" smtClean="0">
                <a:solidFill>
                  <a:srgbClr val="FF6600"/>
                </a:solidFill>
                <a:latin typeface="Monaco"/>
                <a:cs typeface="Monaco"/>
              </a:rPr>
              <a:t>builder</a:t>
            </a:r>
            <a:r>
              <a:rPr lang="en-US" sz="1600" dirty="0" err="1" smtClean="0">
                <a:latin typeface="Monaco"/>
                <a:cs typeface="Monaco"/>
              </a:rPr>
              <a:t>.setSpout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“spout”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KestrelSpout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</a:t>
            </a:r>
            <a:r>
              <a:rPr lang="en-US" sz="1600" dirty="0" err="1" smtClean="0">
                <a:solidFill>
                  <a:srgbClr val="FF0000"/>
                </a:solidFill>
                <a:latin typeface="Monaco"/>
                <a:cs typeface="Monaco"/>
              </a:rPr>
              <a:t>kestrel.twitter.com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”</a:t>
            </a:r>
            <a:r>
              <a:rPr lang="en-US" sz="1600" dirty="0" smtClean="0">
                <a:latin typeface="Monaco"/>
                <a:cs typeface="Monaco"/>
              </a:rPr>
              <a:t>,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			22133, 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</a:t>
            </a:r>
            <a:r>
              <a:rPr lang="en-US" sz="1600" dirty="0" err="1" smtClean="0">
                <a:solidFill>
                  <a:srgbClr val="FF0000"/>
                </a:solidFill>
                <a:latin typeface="Monaco"/>
                <a:cs typeface="Monaco"/>
              </a:rPr>
              <a:t>sentence_queue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StringScheme</a:t>
            </a:r>
            <a:r>
              <a:rPr lang="en-US" sz="1600" dirty="0" smtClean="0">
                <a:latin typeface="Monaco"/>
                <a:cs typeface="Monaco"/>
              </a:rPr>
              <a:t>()),5);</a:t>
            </a:r>
          </a:p>
          <a:p>
            <a:pPr>
              <a:buNone/>
            </a:pPr>
            <a:r>
              <a:rPr lang="en-US" sz="1600" dirty="0" err="1" smtClean="0">
                <a:solidFill>
                  <a:srgbClr val="FF6600"/>
                </a:solidFill>
                <a:latin typeface="Monaco"/>
                <a:cs typeface="Monaco"/>
              </a:rPr>
              <a:t>builder</a:t>
            </a:r>
            <a:r>
              <a:rPr lang="en-US" sz="1600" dirty="0" err="1" smtClean="0">
                <a:latin typeface="Monaco"/>
                <a:cs typeface="Monaco"/>
              </a:rPr>
              <a:t>.setBolt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“split”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SplitSentence</a:t>
            </a:r>
            <a:r>
              <a:rPr lang="en-US" sz="1600" dirty="0" smtClean="0">
                <a:latin typeface="Monaco"/>
                <a:cs typeface="Monaco"/>
              </a:rPr>
              <a:t>(), 8).</a:t>
            </a:r>
            <a:r>
              <a:rPr lang="en-US" sz="1600" dirty="0" err="1" smtClean="0">
                <a:latin typeface="Monaco"/>
                <a:cs typeface="Monaco"/>
              </a:rPr>
              <a:t>shuffleGrouping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“spout”</a:t>
            </a:r>
            <a:r>
              <a:rPr lang="en-US" sz="1600" dirty="0" smtClean="0">
                <a:latin typeface="Monaco"/>
                <a:cs typeface="Monaco"/>
              </a:rPr>
              <a:t>);</a:t>
            </a:r>
          </a:p>
          <a:p>
            <a:pPr>
              <a:buNone/>
            </a:pPr>
            <a:r>
              <a:rPr lang="en-US" sz="1600" dirty="0" err="1" smtClean="0">
                <a:solidFill>
                  <a:srgbClr val="FF6600"/>
                </a:solidFill>
                <a:latin typeface="Monaco"/>
                <a:cs typeface="Monaco"/>
              </a:rPr>
              <a:t>builder</a:t>
            </a:r>
            <a:r>
              <a:rPr lang="en-US" sz="1600" dirty="0" err="1" smtClean="0">
                <a:latin typeface="Monaco"/>
                <a:cs typeface="Monaco"/>
              </a:rPr>
              <a:t>.setBolt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“count”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WordCount</a:t>
            </a:r>
            <a:r>
              <a:rPr lang="en-US" sz="1600" dirty="0" smtClean="0">
                <a:latin typeface="Monaco"/>
                <a:cs typeface="Monaco"/>
              </a:rPr>
              <a:t>(), 12)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				.</a:t>
            </a:r>
            <a:r>
              <a:rPr lang="en-US" sz="1600" dirty="0" err="1" smtClean="0">
                <a:latin typeface="Monaco"/>
                <a:cs typeface="Monaco"/>
              </a:rPr>
              <a:t>fieldGrouping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“split”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Fields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“word”</a:t>
            </a:r>
            <a:r>
              <a:rPr lang="en-US" sz="1600" dirty="0" smtClean="0">
                <a:latin typeface="Monaco"/>
                <a:cs typeface="Monaco"/>
              </a:rPr>
              <a:t>));</a:t>
            </a:r>
          </a:p>
          <a:p>
            <a:pPr>
              <a:buNone/>
            </a:pPr>
            <a:endParaRPr lang="en-US" sz="1600" dirty="0" smtClean="0">
              <a:latin typeface="Monaco"/>
              <a:cs typeface="Monaco"/>
            </a:endParaRP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//===============================================================</a:t>
            </a:r>
          </a:p>
          <a:p>
            <a:pPr>
              <a:buNone/>
            </a:pP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p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ublic static class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SplitSentence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extends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ShellBolt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implements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IRichBolt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latin typeface="Monaco"/>
                <a:cs typeface="Monaco"/>
              </a:rPr>
              <a:t>{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  //Code to split a sentence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}</a:t>
            </a:r>
          </a:p>
          <a:p>
            <a:pPr>
              <a:buNone/>
            </a:pPr>
            <a:endParaRPr lang="en-US" sz="1600" dirty="0" smtClean="0">
              <a:latin typeface="Monaco"/>
              <a:cs typeface="Monaco"/>
            </a:endParaRPr>
          </a:p>
          <a:p>
            <a:pPr>
              <a:buNone/>
            </a:pP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p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ublic static class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WordCount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implements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IBasicBolt</a:t>
            </a:r>
            <a:r>
              <a:rPr lang="en-US" sz="1600" dirty="0" smtClean="0">
                <a:latin typeface="Monaco"/>
                <a:cs typeface="Monaco"/>
              </a:rPr>
              <a:t>{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//Code to count words, have to override the execute function</a:t>
            </a:r>
          </a:p>
          <a:p>
            <a:pPr>
              <a:buNone/>
            </a:pP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  public 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600" dirty="0" smtClean="0"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Monaco"/>
                <a:cs typeface="Monaco"/>
              </a:rPr>
              <a:t>execute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Tuple</a:t>
            </a:r>
            <a:r>
              <a:rPr lang="en-US" sz="1600" dirty="0" smtClean="0"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6600"/>
                </a:solidFill>
                <a:latin typeface="Monaco"/>
                <a:cs typeface="Monaco"/>
              </a:rPr>
              <a:t>tuple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BasicOutputCollector</a:t>
            </a:r>
            <a:r>
              <a:rPr lang="en-US" sz="1600" dirty="0" smtClean="0"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6600"/>
                </a:solidFill>
                <a:latin typeface="Monaco"/>
                <a:cs typeface="Monaco"/>
              </a:rPr>
              <a:t>collector</a:t>
            </a:r>
            <a:r>
              <a:rPr lang="en-US" sz="1600" dirty="0" smtClean="0">
                <a:latin typeface="Monaco"/>
                <a:cs typeface="Monaco"/>
              </a:rPr>
              <a:t>){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	//…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	}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}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//================================================================</a:t>
            </a:r>
          </a:p>
          <a:p>
            <a:pPr>
              <a:buNone/>
            </a:pPr>
            <a:r>
              <a:rPr lang="en-US" sz="1600" dirty="0" err="1" smtClean="0">
                <a:latin typeface="Monaco"/>
                <a:cs typeface="Monaco"/>
              </a:rPr>
              <a:t>StormSubmitter.submitTopology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22" dirty="0" smtClean="0">
                <a:solidFill>
                  <a:srgbClr val="C0504D"/>
                </a:solidFill>
                <a:latin typeface="Monaco"/>
                <a:cs typeface="Monaco"/>
              </a:rPr>
              <a:t>“word-count”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22" dirty="0" err="1" smtClean="0">
                <a:solidFill>
                  <a:srgbClr val="FF6600"/>
                </a:solidFill>
                <a:latin typeface="Monaco"/>
                <a:cs typeface="Monaco"/>
              </a:rPr>
              <a:t>builder</a:t>
            </a:r>
            <a:r>
              <a:rPr lang="en-US" sz="1600" dirty="0" err="1" smtClean="0">
                <a:latin typeface="Monaco"/>
                <a:cs typeface="Monaco"/>
              </a:rPr>
              <a:t>.createTopology</a:t>
            </a:r>
            <a:r>
              <a:rPr lang="en-US" sz="1600" dirty="0" smtClean="0">
                <a:latin typeface="Monaco"/>
                <a:cs typeface="Monaco"/>
              </a:rPr>
              <a:t>());</a:t>
            </a:r>
          </a:p>
          <a:p>
            <a:pPr>
              <a:buNone/>
            </a:pPr>
            <a:endParaRPr lang="en-US" sz="1600" dirty="0">
              <a:latin typeface="Monaco"/>
              <a:cs typeface="Monac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9837" y="24927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264503" y="2152952"/>
            <a:ext cx="3559046" cy="3279360"/>
            <a:chOff x="4683930" y="2152952"/>
            <a:chExt cx="3559046" cy="3279360"/>
          </a:xfrm>
        </p:grpSpPr>
        <p:sp>
          <p:nvSpPr>
            <p:cNvPr id="5" name="Rounded Rectangle 4"/>
            <p:cNvSpPr/>
            <p:nvPr/>
          </p:nvSpPr>
          <p:spPr>
            <a:xfrm>
              <a:off x="5079837" y="3621541"/>
              <a:ext cx="3163139" cy="18107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Parallelism Degree</a:t>
              </a:r>
            </a:p>
            <a:p>
              <a:pPr algn="ctr"/>
              <a:r>
                <a:rPr lang="en-US" dirty="0" smtClean="0"/>
                <a:t>(Number of tasks for a spout or Bolt)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5" idx="0"/>
            </p:cNvCxnSpPr>
            <p:nvPr/>
          </p:nvCxnSpPr>
          <p:spPr>
            <a:xfrm flipV="1">
              <a:off x="6661407" y="2152952"/>
              <a:ext cx="0" cy="146858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0"/>
              <a:endCxn id="7" idx="3"/>
            </p:cNvCxnSpPr>
            <p:nvPr/>
          </p:nvCxnSpPr>
          <p:spPr>
            <a:xfrm flipH="1" flipV="1">
              <a:off x="4683930" y="2677415"/>
              <a:ext cx="1977477" cy="9441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0"/>
            </p:cNvCxnSpPr>
            <p:nvPr/>
          </p:nvCxnSpPr>
          <p:spPr>
            <a:xfrm flipH="1" flipV="1">
              <a:off x="4983238" y="2334381"/>
              <a:ext cx="1678169" cy="12871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6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6704013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defTabSz="457200">
              <a:lnSpc>
                <a:spcPct val="93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1" dirty="0" err="1">
                <a:solidFill>
                  <a:srgbClr val="7B0099"/>
                </a:solidFill>
                <a:latin typeface="Times" pitchFamily="18" charset="0"/>
              </a:rPr>
              <a:t>Hadoop</a:t>
            </a:r>
            <a:endParaRPr lang="en-GB" sz="3600" b="1" dirty="0">
              <a:solidFill>
                <a:srgbClr val="7B0099"/>
              </a:solidFill>
              <a:latin typeface="Times" pitchFamily="18" charset="0"/>
            </a:endParaRP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845820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0200" indent="-330200" defTabSz="457200">
              <a:lnSpc>
                <a:spcPct val="8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Distributed Framework for processing and storing data generally on commodity hardware.</a:t>
            </a:r>
          </a:p>
          <a:p>
            <a:pPr marL="330200" indent="-330200" defTabSz="457200">
              <a:lnSpc>
                <a:spcPct val="8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Completely Open Source.</a:t>
            </a:r>
          </a:p>
          <a:p>
            <a:pPr marL="730250" lvl="1" indent="-273050" defTabSz="457200">
              <a:lnSpc>
                <a:spcPct val="8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Top level Apache project </a:t>
            </a:r>
            <a:r>
              <a:rPr lang="x-none" sz="24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‏</a:t>
            </a:r>
            <a:endParaRPr lang="en-US" sz="24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marL="730250" lvl="1" indent="-273050" defTabSz="457200">
              <a:lnSpc>
                <a:spcPct val="8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dirty="0">
                <a:solidFill>
                  <a:srgbClr val="000000"/>
                </a:solidFill>
              </a:rPr>
              <a:t>Available for download from Apache </a:t>
            </a:r>
            <a:r>
              <a:rPr lang="en-GB" sz="2400" dirty="0" err="1">
                <a:solidFill>
                  <a:srgbClr val="000000"/>
                </a:solidFill>
              </a:rPr>
              <a:t>Hadoop</a:t>
            </a:r>
            <a:r>
              <a:rPr lang="en-GB" sz="2400" dirty="0">
                <a:solidFill>
                  <a:srgbClr val="000000"/>
                </a:solidFill>
              </a:rPr>
              <a:t> website </a:t>
            </a:r>
            <a:r>
              <a:rPr lang="en-GB" sz="2400" b="1" dirty="0">
                <a:solidFill>
                  <a:srgbClr val="000000"/>
                </a:solidFill>
              </a:rPr>
              <a:t>http://hadoop.apache.org</a:t>
            </a:r>
            <a:endParaRPr lang="en-GB" sz="18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330200" indent="-330200" defTabSz="457200">
              <a:lnSpc>
                <a:spcPct val="8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Written in Java</a:t>
            </a:r>
          </a:p>
          <a:p>
            <a:pPr marL="730250" lvl="1" indent="-273050" defTabSz="457200">
              <a:lnSpc>
                <a:spcPct val="8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Runs on Linux, Mac OS/X, Windows, and Solaris.</a:t>
            </a:r>
          </a:p>
          <a:p>
            <a:pPr marL="730250" lvl="1" indent="-273050" defTabSz="457200">
              <a:lnSpc>
                <a:spcPct val="8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Client apps can be written in various languages.</a:t>
            </a:r>
          </a:p>
          <a:p>
            <a:pPr marL="330200" indent="-330200" defTabSz="457200">
              <a:lnSpc>
                <a:spcPct val="8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Latest </a:t>
            </a:r>
            <a:r>
              <a:rPr lang="en-GB" sz="2400" dirty="0" smtClean="0">
                <a:solidFill>
                  <a:srgbClr val="000000"/>
                </a:solidFill>
                <a:ea typeface="ＭＳ Ｐゴシック" pitchFamily="34" charset="-128"/>
              </a:rPr>
              <a:t>released version </a:t>
            </a: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of Hadoop – </a:t>
            </a:r>
            <a:r>
              <a:rPr lang="en-GB" sz="2400" dirty="0" smtClean="0">
                <a:solidFill>
                  <a:srgbClr val="000000"/>
                </a:solidFill>
                <a:ea typeface="ＭＳ Ｐゴシック" pitchFamily="34" charset="-128"/>
              </a:rPr>
              <a:t>2.4.x</a:t>
            </a:r>
          </a:p>
          <a:p>
            <a:pPr marL="330200" indent="-330200" defTabSz="457200">
              <a:lnSpc>
                <a:spcPct val="83000"/>
              </a:lnSpc>
              <a:spcBef>
                <a:spcPts val="600"/>
              </a:spcBef>
              <a:buClr>
                <a:srgbClr val="000000"/>
              </a:buClr>
              <a:buSzPct val="100000"/>
              <a:buNone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4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330200" indent="-330200" defTabSz="457200">
              <a:lnSpc>
                <a:spcPct val="8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400" b="1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73025"/>
            <a:ext cx="2590800" cy="612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810000" y="685800"/>
            <a:ext cx="511492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Hadoop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>
          <a:prstGeom prst="rect">
            <a:avLst/>
          </a:prstGeom>
        </p:spPr>
        <p:txBody>
          <a:bodyPr/>
          <a:lstStyle/>
          <a:p>
            <a:fld id="{6F1042D9-2997-4FC9-AA0A-0D7995DAEF53}" type="datetime1">
              <a:rPr lang="en-US" smtClean="0"/>
              <a:pPr/>
              <a:t>5/28/14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31318499-4E02-4EEE-BEDD-F0741A8A02C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33400" y="1281431"/>
            <a:ext cx="8301990" cy="458596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2002 – </a:t>
            </a:r>
            <a:r>
              <a:rPr lang="en-US" sz="1800" dirty="0" err="1" smtClean="0"/>
              <a:t>Nutch</a:t>
            </a:r>
            <a:r>
              <a:rPr lang="en-US" sz="1800" dirty="0" smtClean="0"/>
              <a:t> project began – Open source web search engine</a:t>
            </a:r>
          </a:p>
          <a:p>
            <a:r>
              <a:rPr lang="en-US" sz="1800" dirty="0" smtClean="0"/>
              <a:t>2003/2004 – Google published GFS and </a:t>
            </a:r>
            <a:r>
              <a:rPr lang="en-US" sz="1800" dirty="0" err="1" smtClean="0"/>
              <a:t>MapReduce</a:t>
            </a:r>
            <a:r>
              <a:rPr lang="en-US" sz="1800" dirty="0" smtClean="0"/>
              <a:t> papers</a:t>
            </a:r>
          </a:p>
          <a:p>
            <a:r>
              <a:rPr lang="en-US" sz="1800" dirty="0" smtClean="0"/>
              <a:t>2004/2005– </a:t>
            </a:r>
            <a:r>
              <a:rPr lang="en-US" sz="1800" dirty="0" err="1" smtClean="0"/>
              <a:t>Nutch</a:t>
            </a:r>
            <a:r>
              <a:rPr lang="en-US" sz="1800" dirty="0" smtClean="0"/>
              <a:t> developers created open source versions of these concepts</a:t>
            </a:r>
          </a:p>
          <a:p>
            <a:r>
              <a:rPr lang="en-US" sz="1800" dirty="0" smtClean="0"/>
              <a:t>2006 – Doug Cutting joined Yahoo, </a:t>
            </a:r>
            <a:r>
              <a:rPr lang="en-US" sz="1800" dirty="0" err="1" smtClean="0"/>
              <a:t>MapReduce</a:t>
            </a:r>
            <a:r>
              <a:rPr lang="en-US" sz="1800" dirty="0" smtClean="0"/>
              <a:t> and the distributed file system moved out of </a:t>
            </a:r>
            <a:r>
              <a:rPr lang="en-US" sz="1800" dirty="0" err="1" smtClean="0"/>
              <a:t>Nutch</a:t>
            </a:r>
            <a:r>
              <a:rPr lang="en-US" sz="1800" dirty="0" smtClean="0"/>
              <a:t> to a separate project called Hadoop (named after kid’s stuffed elephant)</a:t>
            </a:r>
          </a:p>
          <a:p>
            <a:r>
              <a:rPr lang="en-US" sz="1800" dirty="0" smtClean="0"/>
              <a:t>End of 2006 – 600 node clusters running in Yahoo</a:t>
            </a:r>
          </a:p>
          <a:p>
            <a:r>
              <a:rPr lang="en-US" sz="1800" dirty="0" smtClean="0"/>
              <a:t>End of 2007 – 2x1000 node clusters running in Yahoo, other early adopters begin to use Hadoop</a:t>
            </a:r>
          </a:p>
          <a:p>
            <a:r>
              <a:rPr lang="en-US" sz="1800" dirty="0" smtClean="0"/>
              <a:t>2008-2010 – Hundreds of companies begin using Hadoop as their distributed compute fabric</a:t>
            </a:r>
          </a:p>
          <a:p>
            <a:r>
              <a:rPr lang="en-US" sz="1800" dirty="0" smtClean="0"/>
              <a:t>2009 – 24,000 nodes across many clusters running in Yahoo</a:t>
            </a:r>
          </a:p>
          <a:p>
            <a:r>
              <a:rPr lang="en-US" sz="1800" dirty="0" smtClean="0"/>
              <a:t>2010 – </a:t>
            </a:r>
            <a:r>
              <a:rPr lang="en-US" sz="1800" dirty="0" err="1" smtClean="0"/>
              <a:t>MapReduce</a:t>
            </a:r>
            <a:r>
              <a:rPr lang="en-US" sz="1800" dirty="0" smtClean="0"/>
              <a:t> V2 is under major development</a:t>
            </a:r>
          </a:p>
          <a:p>
            <a:r>
              <a:rPr lang="en-US" sz="1800" dirty="0" smtClean="0"/>
              <a:t>2012 – 40,000+ nodes running in Yahoo</a:t>
            </a:r>
          </a:p>
          <a:p>
            <a:r>
              <a:rPr lang="en-US" sz="1800" dirty="0" smtClean="0"/>
              <a:t>2013 – Yahoo fully converted to </a:t>
            </a:r>
            <a:r>
              <a:rPr lang="en-US" sz="1800" dirty="0" err="1" smtClean="0"/>
              <a:t>MapReduce</a:t>
            </a:r>
            <a:r>
              <a:rPr lang="en-US" sz="1800" dirty="0" smtClean="0"/>
              <a:t> V2 (aka YARN)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8188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6704013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defTabSz="457200">
              <a:lnSpc>
                <a:spcPct val="93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>
                <a:solidFill>
                  <a:srgbClr val="800080"/>
                </a:solidFill>
                <a:ea typeface="ＭＳ Ｐゴシック" pitchFamily="34" charset="-128"/>
              </a:rPr>
              <a:t>Features of Hadoop</a:t>
            </a: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b="1">
                <a:solidFill>
                  <a:srgbClr val="000000"/>
                </a:solidFill>
                <a:ea typeface="ＭＳ Ｐゴシック" pitchFamily="34" charset="-128"/>
              </a:rPr>
              <a:t>Scalable: </a:t>
            </a:r>
            <a:r>
              <a:rPr lang="en-GB" sz="2400">
                <a:solidFill>
                  <a:srgbClr val="000000"/>
                </a:solidFill>
                <a:ea typeface="ＭＳ Ｐゴシック" pitchFamily="34" charset="-128"/>
              </a:rPr>
              <a:t>store and process petabytes, scale by adding Hardware</a:t>
            </a: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400" b="1">
              <a:solidFill>
                <a:srgbClr val="000000"/>
              </a:solidFill>
              <a:ea typeface="ＭＳ Ｐゴシック" pitchFamily="34" charset="-128"/>
            </a:endParaRP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b="1">
                <a:solidFill>
                  <a:srgbClr val="000000"/>
                </a:solidFill>
                <a:ea typeface="ＭＳ Ｐゴシック" pitchFamily="34" charset="-128"/>
              </a:rPr>
              <a:t>Economical: </a:t>
            </a:r>
            <a:r>
              <a:rPr lang="en-GB" sz="2400">
                <a:solidFill>
                  <a:srgbClr val="000000"/>
                </a:solidFill>
                <a:ea typeface="ＭＳ Ｐゴシック" pitchFamily="34" charset="-128"/>
              </a:rPr>
              <a:t>1000’s of commodity machines</a:t>
            </a: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400" b="1">
              <a:solidFill>
                <a:srgbClr val="000000"/>
              </a:solidFill>
              <a:ea typeface="ＭＳ Ｐゴシック" pitchFamily="34" charset="-128"/>
            </a:endParaRP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b="1">
                <a:solidFill>
                  <a:srgbClr val="000000"/>
                </a:solidFill>
                <a:ea typeface="ＭＳ Ｐゴシック" pitchFamily="34" charset="-128"/>
              </a:rPr>
              <a:t>Efficient: </a:t>
            </a:r>
            <a:r>
              <a:rPr lang="en-GB" sz="2400">
                <a:solidFill>
                  <a:srgbClr val="000000"/>
                </a:solidFill>
                <a:ea typeface="ＭＳ Ｐゴシック" pitchFamily="34" charset="-128"/>
              </a:rPr>
              <a:t>run tasks where data is located</a:t>
            </a: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400">
              <a:solidFill>
                <a:srgbClr val="000000"/>
              </a:solidFill>
              <a:ea typeface="ＭＳ Ｐゴシック" pitchFamily="34" charset="-128"/>
            </a:endParaRP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b="1">
                <a:solidFill>
                  <a:srgbClr val="000000"/>
                </a:solidFill>
                <a:ea typeface="ＭＳ Ｐゴシック" pitchFamily="34" charset="-128"/>
              </a:rPr>
              <a:t>Reliable: </a:t>
            </a:r>
            <a:r>
              <a:rPr lang="en-GB" sz="2400">
                <a:solidFill>
                  <a:srgbClr val="000000"/>
                </a:solidFill>
                <a:ea typeface="ＭＳ Ｐゴシック" pitchFamily="34" charset="-128"/>
              </a:rPr>
              <a:t>data is replicated, failed tasks are rerun</a:t>
            </a: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400">
              <a:solidFill>
                <a:srgbClr val="000000"/>
              </a:solidFill>
              <a:ea typeface="ＭＳ Ｐゴシック" pitchFamily="34" charset="-128"/>
            </a:endParaRP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b="1">
                <a:solidFill>
                  <a:srgbClr val="000000"/>
                </a:solidFill>
              </a:rPr>
              <a:t>Primarily used for batch data processing, not real-time / user facing applications</a:t>
            </a:r>
            <a:endParaRPr lang="en-GB" sz="2400">
              <a:solidFill>
                <a:srgbClr val="000000"/>
              </a:solidFill>
              <a:ea typeface="ＭＳ Ｐゴシック" pitchFamily="34" charset="-128"/>
            </a:endParaRP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400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6704013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defTabSz="457200">
              <a:lnSpc>
                <a:spcPct val="93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dirty="0">
                <a:solidFill>
                  <a:srgbClr val="800080"/>
                </a:solidFill>
                <a:ea typeface="ＭＳ Ｐゴシック" pitchFamily="34" charset="-128"/>
              </a:rPr>
              <a:t>Sample applications using </a:t>
            </a:r>
            <a:r>
              <a:rPr lang="en-GB" b="1" dirty="0" err="1">
                <a:solidFill>
                  <a:srgbClr val="800080"/>
                </a:solidFill>
                <a:ea typeface="ＭＳ Ｐゴシック" pitchFamily="34" charset="-128"/>
              </a:rPr>
              <a:t>Hadoop</a:t>
            </a:r>
            <a:endParaRPr lang="en-GB" b="1" dirty="0">
              <a:solidFill>
                <a:srgbClr val="800080"/>
              </a:solidFill>
              <a:ea typeface="ＭＳ Ｐゴシック" pitchFamily="34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6573" y="1329689"/>
            <a:ext cx="8301990" cy="4842511"/>
          </a:xfrm>
        </p:spPr>
        <p:txBody>
          <a:bodyPr>
            <a:normAutofit/>
          </a:bodyPr>
          <a:lstStyle/>
          <a:p>
            <a:r>
              <a:rPr lang="en-GB" sz="2000" b="1" dirty="0" smtClean="0"/>
              <a:t>For batch data processing (not real-time/user facing)</a:t>
            </a:r>
          </a:p>
          <a:p>
            <a:r>
              <a:rPr lang="en-GB" sz="2000" b="1" dirty="0" smtClean="0"/>
              <a:t>Log Processing</a:t>
            </a:r>
          </a:p>
          <a:p>
            <a:pPr lvl="1"/>
            <a:r>
              <a:rPr lang="en-GB" sz="1800" dirty="0" smtClean="0"/>
              <a:t>Reporting</a:t>
            </a:r>
          </a:p>
          <a:p>
            <a:pPr lvl="1"/>
            <a:r>
              <a:rPr lang="en-GB" sz="1800" dirty="0" smtClean="0"/>
              <a:t>Session Analysis</a:t>
            </a:r>
          </a:p>
          <a:p>
            <a:pPr lvl="1"/>
            <a:r>
              <a:rPr lang="en-GB" sz="1800" dirty="0" smtClean="0"/>
              <a:t>Building dictionaries</a:t>
            </a:r>
          </a:p>
          <a:p>
            <a:pPr lvl="1"/>
            <a:r>
              <a:rPr lang="en-GB" sz="1800" dirty="0" smtClean="0"/>
              <a:t>Click fraud detection</a:t>
            </a:r>
          </a:p>
          <a:p>
            <a:pPr lvl="1"/>
            <a:r>
              <a:rPr lang="en-GB" sz="1800" dirty="0" smtClean="0"/>
              <a:t>user clicks &amp; view logs processing</a:t>
            </a:r>
          </a:p>
          <a:p>
            <a:r>
              <a:rPr lang="en-GB" sz="2000" b="1" dirty="0" smtClean="0"/>
              <a:t>Building Index</a:t>
            </a:r>
          </a:p>
          <a:p>
            <a:pPr lvl="1"/>
            <a:r>
              <a:rPr lang="en-GB" sz="1800" dirty="0" smtClean="0"/>
              <a:t>Site Rank</a:t>
            </a:r>
          </a:p>
          <a:p>
            <a:r>
              <a:rPr lang="en-GB" sz="2000" b="1" dirty="0" smtClean="0"/>
              <a:t>Machine Learning</a:t>
            </a:r>
          </a:p>
          <a:p>
            <a:pPr lvl="1"/>
            <a:r>
              <a:rPr lang="en-GB" sz="1800" dirty="0" smtClean="0"/>
              <a:t>Image classification</a:t>
            </a:r>
          </a:p>
          <a:p>
            <a:pPr lvl="1"/>
            <a:r>
              <a:rPr lang="en-GB" sz="1800" dirty="0" smtClean="0"/>
              <a:t>Mail spam filter creation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6704013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defTabSz="457200">
              <a:lnSpc>
                <a:spcPct val="93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1">
                <a:solidFill>
                  <a:srgbClr val="800080"/>
                </a:solidFill>
                <a:ea typeface="ＭＳ Ｐゴシック" pitchFamily="34" charset="-128"/>
              </a:rPr>
              <a:t>Components of Hadoop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b="1" dirty="0">
                <a:solidFill>
                  <a:srgbClr val="000000"/>
                </a:solidFill>
                <a:ea typeface="ＭＳ Ｐゴシック" pitchFamily="34" charset="-128"/>
              </a:rPr>
              <a:t>HDFS</a:t>
            </a: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 (</a:t>
            </a: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Hadoop Distributed File System</a:t>
            </a: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  <a:r>
              <a:rPr lang="x-none" sz="24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‏</a:t>
            </a:r>
            <a:endParaRPr lang="en-GB" sz="24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730250" lvl="1" indent="-273050" algn="just"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1800" dirty="0" err="1">
                <a:solidFill>
                  <a:srgbClr val="000000"/>
                </a:solidFill>
                <a:ea typeface="ＭＳ Ｐゴシック" pitchFamily="34" charset="-128"/>
              </a:rPr>
              <a:t>Modeled</a:t>
            </a:r>
            <a:r>
              <a:rPr lang="en-GB" sz="1800" dirty="0">
                <a:solidFill>
                  <a:srgbClr val="000000"/>
                </a:solidFill>
                <a:ea typeface="ＭＳ Ｐゴシック" pitchFamily="34" charset="-128"/>
              </a:rPr>
              <a:t> on GFS</a:t>
            </a:r>
          </a:p>
          <a:p>
            <a:pPr marL="730250" lvl="1" indent="-273050" algn="just"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1800" dirty="0">
                <a:solidFill>
                  <a:srgbClr val="000000"/>
                </a:solidFill>
                <a:ea typeface="ＭＳ Ｐゴシック" pitchFamily="34" charset="-128"/>
              </a:rPr>
              <a:t>Reliable, High Bandwidth file system that can </a:t>
            </a:r>
          </a:p>
          <a:p>
            <a:pPr marL="730250" lvl="1" indent="-273050" algn="just"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1800" dirty="0">
                <a:solidFill>
                  <a:srgbClr val="000000"/>
                </a:solidFill>
                <a:ea typeface="ＭＳ Ｐゴシック" pitchFamily="34" charset="-128"/>
              </a:rPr>
              <a:t>store </a:t>
            </a:r>
            <a:r>
              <a:rPr lang="en-GB" sz="1800" dirty="0" smtClean="0">
                <a:solidFill>
                  <a:srgbClr val="000000"/>
                </a:solidFill>
                <a:ea typeface="ＭＳ Ｐゴシック" pitchFamily="34" charset="-128"/>
              </a:rPr>
              <a:t>PB's </a:t>
            </a:r>
            <a:r>
              <a:rPr lang="en-GB" sz="1800" dirty="0">
                <a:solidFill>
                  <a:srgbClr val="000000"/>
                </a:solidFill>
                <a:ea typeface="ＭＳ Ｐゴシック" pitchFamily="34" charset="-128"/>
              </a:rPr>
              <a:t>data</a:t>
            </a:r>
            <a:r>
              <a:rPr lang="en-GB" sz="1800" dirty="0" smtClean="0">
                <a:solidFill>
                  <a:srgbClr val="000000"/>
                </a:solidFill>
                <a:ea typeface="ＭＳ Ｐゴシック" pitchFamily="34" charset="-128"/>
              </a:rPr>
              <a:t>.</a:t>
            </a: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b="1" dirty="0" smtClean="0">
                <a:solidFill>
                  <a:srgbClr val="000000"/>
                </a:solidFill>
                <a:ea typeface="ＭＳ Ｐゴシック" pitchFamily="34" charset="-128"/>
              </a:rPr>
              <a:t>YARN 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</a:rPr>
              <a:t>(Yet Another Resource Negotiator)</a:t>
            </a:r>
          </a:p>
          <a:p>
            <a:pPr marL="787400" lvl="1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</a:rPr>
              <a:t>Resource scheduler for the cluster</a:t>
            </a:r>
            <a:endParaRPr lang="en-GB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b="1" dirty="0" smtClean="0">
                <a:solidFill>
                  <a:srgbClr val="000000"/>
                </a:solidFill>
                <a:ea typeface="ＭＳ Ｐゴシック" pitchFamily="34" charset="-128"/>
              </a:rPr>
              <a:t>Map</a:t>
            </a:r>
            <a:r>
              <a:rPr lang="en-GB" sz="2400" b="1" dirty="0">
                <a:solidFill>
                  <a:srgbClr val="000000"/>
                </a:solidFill>
                <a:ea typeface="ＭＳ Ｐゴシック" pitchFamily="34" charset="-128"/>
              </a:rPr>
              <a:t>-Reduce</a:t>
            </a:r>
          </a:p>
          <a:p>
            <a:pPr marL="730250" lvl="1" indent="-273050" algn="just"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1800" dirty="0">
                <a:solidFill>
                  <a:srgbClr val="000000"/>
                </a:solidFill>
                <a:ea typeface="ＭＳ Ｐゴシック" pitchFamily="34" charset="-128"/>
              </a:rPr>
              <a:t>Using Map/Reduce metaphor from Lisp language</a:t>
            </a:r>
          </a:p>
          <a:p>
            <a:pPr marL="730250" lvl="1" indent="-273050" algn="just"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1800" dirty="0">
                <a:solidFill>
                  <a:srgbClr val="000000"/>
                </a:solidFill>
                <a:ea typeface="ＭＳ Ｐゴシック" pitchFamily="34" charset="-128"/>
              </a:rPr>
              <a:t>A distributed processing framework paradigm that </a:t>
            </a:r>
          </a:p>
          <a:p>
            <a:pPr marL="730250" lvl="1" indent="-273050" algn="just"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1800" dirty="0">
                <a:solidFill>
                  <a:srgbClr val="000000"/>
                </a:solidFill>
                <a:ea typeface="ＭＳ Ｐゴシック" pitchFamily="34" charset="-128"/>
              </a:rPr>
              <a:t>process the data stored onto HDFS in key-value .</a:t>
            </a:r>
          </a:p>
          <a:p>
            <a:pPr marL="730250" lvl="1" indent="-273050" algn="just"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18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330200" indent="-330200" defTabSz="457200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1800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324600" y="1905000"/>
            <a:ext cx="2587625" cy="3730625"/>
            <a:chOff x="3984" y="1200"/>
            <a:chExt cx="1630" cy="2350"/>
          </a:xfrm>
        </p:grpSpPr>
        <p:sp>
          <p:nvSpPr>
            <p:cNvPr id="67589" name="AutoShape 5"/>
            <p:cNvSpPr>
              <a:spLocks noChangeArrowheads="1"/>
            </p:cNvSpPr>
            <p:nvPr/>
          </p:nvSpPr>
          <p:spPr bwMode="auto">
            <a:xfrm>
              <a:off x="4032" y="2975"/>
              <a:ext cx="1583" cy="576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defTabSz="457200">
                <a:spcBef>
                  <a:spcPct val="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</a:rPr>
                <a:t>HDFS</a:t>
              </a:r>
              <a:endParaRPr lang="en-GB" dirty="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67590" name="AutoShape 6"/>
            <p:cNvSpPr>
              <a:spLocks noChangeArrowheads="1"/>
            </p:cNvSpPr>
            <p:nvPr/>
          </p:nvSpPr>
          <p:spPr bwMode="auto">
            <a:xfrm>
              <a:off x="3984" y="1920"/>
              <a:ext cx="1583" cy="767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b"/>
            <a:lstStyle/>
            <a:p>
              <a:pPr algn="ctr" defTabSz="457200">
                <a:spcBef>
                  <a:spcPct val="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>
                  <a:solidFill>
                    <a:srgbClr val="000000"/>
                  </a:solidFill>
                  <a:ea typeface="ＭＳ Ｐゴシック" pitchFamily="34" charset="-128"/>
                </a:rPr>
                <a:t>Processing Framework</a:t>
              </a:r>
            </a:p>
          </p:txBody>
        </p:sp>
        <p:sp>
          <p:nvSpPr>
            <p:cNvPr id="67591" name="AutoShape 7"/>
            <p:cNvSpPr>
              <a:spLocks noChangeArrowheads="1"/>
            </p:cNvSpPr>
            <p:nvPr/>
          </p:nvSpPr>
          <p:spPr bwMode="auto">
            <a:xfrm>
              <a:off x="4128" y="1200"/>
              <a:ext cx="576" cy="576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defTabSz="457200">
                <a:spcBef>
                  <a:spcPct val="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  <a:ea typeface="ＭＳ Ｐゴシック" pitchFamily="34" charset="-128"/>
                </a:rPr>
                <a:t>Client 1</a:t>
              </a:r>
            </a:p>
          </p:txBody>
        </p:sp>
        <p:sp>
          <p:nvSpPr>
            <p:cNvPr id="67592" name="AutoShape 8"/>
            <p:cNvSpPr>
              <a:spLocks noChangeArrowheads="1"/>
            </p:cNvSpPr>
            <p:nvPr/>
          </p:nvSpPr>
          <p:spPr bwMode="auto">
            <a:xfrm>
              <a:off x="4847" y="1200"/>
              <a:ext cx="576" cy="576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defTabSz="457200">
                <a:spcBef>
                  <a:spcPct val="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  <a:ea typeface="ＭＳ Ｐゴシック" pitchFamily="34" charset="-128"/>
                </a:rPr>
                <a:t>Client 2</a:t>
              </a:r>
            </a:p>
          </p:txBody>
        </p:sp>
        <p:sp>
          <p:nvSpPr>
            <p:cNvPr id="67593" name="Line 9"/>
            <p:cNvSpPr>
              <a:spLocks noChangeShapeType="1"/>
            </p:cNvSpPr>
            <p:nvPr/>
          </p:nvSpPr>
          <p:spPr bwMode="auto">
            <a:xfrm>
              <a:off x="4415" y="1776"/>
              <a:ext cx="1" cy="24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594" name="Line 10"/>
            <p:cNvSpPr>
              <a:spLocks noChangeShapeType="1"/>
            </p:cNvSpPr>
            <p:nvPr/>
          </p:nvSpPr>
          <p:spPr bwMode="auto">
            <a:xfrm>
              <a:off x="5135" y="1776"/>
              <a:ext cx="1" cy="24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595" name="Line 11"/>
            <p:cNvSpPr>
              <a:spLocks noChangeShapeType="1"/>
            </p:cNvSpPr>
            <p:nvPr/>
          </p:nvSpPr>
          <p:spPr bwMode="auto">
            <a:xfrm>
              <a:off x="4798" y="2687"/>
              <a:ext cx="1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457200" y="1447800"/>
            <a:ext cx="8229600" cy="452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0200" indent="-330200" defTabSz="457200"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b="1" dirty="0">
                <a:solidFill>
                  <a:srgbClr val="000000"/>
                </a:solidFill>
                <a:ea typeface="ＭＳ Ｐゴシック" pitchFamily="34" charset="-128"/>
              </a:rPr>
              <a:t>Very Large Distributed File System</a:t>
            </a:r>
          </a:p>
          <a:p>
            <a:pPr marL="730250" lvl="1" indent="-273050" defTabSz="457200"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ea typeface="ＭＳ Ｐゴシック" pitchFamily="34" charset="-128"/>
              </a:rPr>
              <a:t>10K nodes, </a:t>
            </a:r>
            <a:r>
              <a:rPr lang="en-GB" sz="2000" dirty="0" smtClean="0">
                <a:ea typeface="ＭＳ Ｐゴシック" pitchFamily="34" charset="-128"/>
              </a:rPr>
              <a:t>200 </a:t>
            </a:r>
            <a:r>
              <a:rPr lang="en-GB" sz="2000" dirty="0">
                <a:ea typeface="ＭＳ Ｐゴシック" pitchFamily="34" charset="-128"/>
              </a:rPr>
              <a:t>million files, </a:t>
            </a:r>
            <a:r>
              <a:rPr lang="en-GB" sz="2000" dirty="0" smtClean="0">
                <a:ea typeface="ＭＳ Ｐゴシック" pitchFamily="34" charset="-128"/>
              </a:rPr>
              <a:t>100 </a:t>
            </a:r>
            <a:r>
              <a:rPr lang="en-GB" sz="2000" dirty="0">
                <a:ea typeface="ＭＳ Ｐゴシック" pitchFamily="34" charset="-128"/>
              </a:rPr>
              <a:t>PB</a:t>
            </a:r>
          </a:p>
          <a:p>
            <a:pPr marL="730250" lvl="1" indent="-273050" defTabSz="457200"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Linearly scalable</a:t>
            </a:r>
          </a:p>
          <a:p>
            <a:pPr marL="730250" lvl="1" indent="-273050" defTabSz="457200"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Supports Large files (in GBs or TBs)</a:t>
            </a:r>
          </a:p>
          <a:p>
            <a:pPr marL="330200" indent="-330200" defTabSz="457200"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b="1" dirty="0" smtClean="0">
                <a:solidFill>
                  <a:srgbClr val="000000"/>
                </a:solidFill>
                <a:ea typeface="ＭＳ Ｐゴシック" pitchFamily="34" charset="-128"/>
              </a:rPr>
              <a:t>Economical</a:t>
            </a:r>
            <a:endParaRPr lang="en-GB" sz="2400" b="1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730250" lvl="1" indent="-273050" defTabSz="457200"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Uses Commodity Hardware</a:t>
            </a:r>
          </a:p>
          <a:p>
            <a:pPr marL="730250" lvl="1" indent="-273050" defTabSz="457200"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Nodes fail every day. Failure is expected, rather than exceptional.</a:t>
            </a:r>
          </a:p>
          <a:p>
            <a:pPr marL="730250" lvl="1" indent="-273050" defTabSz="457200"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The number of nodes in a cluster is not constant.</a:t>
            </a:r>
          </a:p>
          <a:p>
            <a:pPr marL="330200" indent="-330200" defTabSz="457200"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b="1" dirty="0">
                <a:solidFill>
                  <a:srgbClr val="000000"/>
                </a:solidFill>
                <a:ea typeface="ＭＳ Ｐゴシック" pitchFamily="34" charset="-128"/>
              </a:rPr>
              <a:t>Optimized for Batch </a:t>
            </a:r>
            <a:r>
              <a:rPr lang="en-GB" sz="2400" b="1" dirty="0" smtClean="0">
                <a:solidFill>
                  <a:srgbClr val="000000"/>
                </a:solidFill>
                <a:ea typeface="ＭＳ Ｐゴシック" pitchFamily="34" charset="-128"/>
              </a:rPr>
              <a:t>Processing</a:t>
            </a:r>
          </a:p>
          <a:p>
            <a:pPr marL="787400" lvl="1" indent="-330200" defTabSz="457200"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1800" dirty="0" smtClean="0">
                <a:solidFill>
                  <a:srgbClr val="000000"/>
                </a:solidFill>
                <a:ea typeface="ＭＳ Ｐゴシック" pitchFamily="34" charset="-128"/>
              </a:rPr>
              <a:t>Large blocks</a:t>
            </a:r>
          </a:p>
          <a:p>
            <a:pPr marL="787400" lvl="1" indent="-330200" defTabSz="457200"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1800" dirty="0" smtClean="0">
                <a:solidFill>
                  <a:srgbClr val="000000"/>
                </a:solidFill>
                <a:ea typeface="ＭＳ Ｐゴシック" pitchFamily="34" charset="-128"/>
              </a:rPr>
              <a:t>tolerant to long latencies</a:t>
            </a:r>
          </a:p>
          <a:p>
            <a:pPr defTabSz="457200">
              <a:spcBef>
                <a:spcPts val="600"/>
              </a:spcBef>
              <a:buClr>
                <a:srgbClr val="000000"/>
              </a:buClr>
              <a:buSzPct val="100000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400" b="1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1752600" y="84138"/>
            <a:ext cx="7086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3600" b="1">
                <a:solidFill>
                  <a:srgbClr val="7B0099"/>
                </a:solidFill>
              </a:rPr>
              <a:t>HDFS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Goals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E5C2F01-1528-4181-985A-CFB579AC49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400" b="1" dirty="0" smtClean="0"/>
              <a:t>Highly fault-tolerant</a:t>
            </a:r>
          </a:p>
          <a:p>
            <a:pPr lvl="1"/>
            <a:r>
              <a:rPr lang="en-US" sz="2000" dirty="0" smtClean="0"/>
              <a:t>runs on commodity HW, which can fail frequently</a:t>
            </a:r>
          </a:p>
          <a:p>
            <a:r>
              <a:rPr lang="en-US" sz="2400" b="1" dirty="0" smtClean="0"/>
              <a:t>High throughput of data access</a:t>
            </a:r>
          </a:p>
          <a:p>
            <a:pPr lvl="1"/>
            <a:r>
              <a:rPr lang="en-US" sz="2000" dirty="0" smtClean="0"/>
              <a:t>Streaming access to data</a:t>
            </a:r>
          </a:p>
          <a:p>
            <a:r>
              <a:rPr lang="en-US" sz="2400" b="1" dirty="0" smtClean="0"/>
              <a:t>Large files</a:t>
            </a:r>
          </a:p>
          <a:p>
            <a:pPr lvl="1"/>
            <a:r>
              <a:rPr lang="en-US" sz="2000" dirty="0" smtClean="0"/>
              <a:t>Many files are gigabytes to terabytes in size</a:t>
            </a:r>
          </a:p>
          <a:p>
            <a:pPr lvl="1"/>
            <a:r>
              <a:rPr lang="en-US" sz="2000" dirty="0" smtClean="0"/>
              <a:t>Support for 100s of millions of files</a:t>
            </a:r>
          </a:p>
          <a:p>
            <a:r>
              <a:rPr lang="en-US" sz="2400" b="1" dirty="0" smtClean="0"/>
              <a:t>Simple coherency</a:t>
            </a:r>
          </a:p>
          <a:p>
            <a:pPr lvl="1"/>
            <a:r>
              <a:rPr lang="en-US" sz="2000" dirty="0" smtClean="0"/>
              <a:t>Write-once-read-many access model</a:t>
            </a:r>
          </a:p>
          <a:p>
            <a:pPr lvl="1"/>
            <a:r>
              <a:rPr lang="en-US" sz="2000" dirty="0" smtClean="0"/>
              <a:t>Append is supported, but rarely used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Principles of HDFS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0025A72D-C0C7-4F1F-988E-0716683FCBCE}" type="datetime1">
              <a:rPr lang="en-US" smtClean="0"/>
              <a:pPr>
                <a:defRPr/>
              </a:pPr>
              <a:t>5/28/14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6326EEB9-820E-4D31-BA75-BE93D3B9CF6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Files are composed of blocks, blocks are distributed across entire cluster</a:t>
            </a:r>
          </a:p>
          <a:p>
            <a:pPr>
              <a:buFont typeface="Arial"/>
              <a:buChar char="•"/>
            </a:pPr>
            <a:r>
              <a:rPr lang="en-US" dirty="0" smtClean="0"/>
              <a:t>Blocks are replicated 3X for durability and availability – Why 3?</a:t>
            </a:r>
          </a:p>
          <a:p>
            <a:pPr>
              <a:buFont typeface="Arial"/>
              <a:buChar char="•"/>
            </a:pPr>
            <a:r>
              <a:rPr lang="en-US" dirty="0" smtClean="0"/>
              <a:t>Self-healing – ~1% of nodes fail per month, failure is normal</a:t>
            </a:r>
          </a:p>
          <a:p>
            <a:pPr>
              <a:buFont typeface="Arial"/>
              <a:buChar char="•"/>
            </a:pPr>
            <a:r>
              <a:rPr lang="en-US" dirty="0" smtClean="0"/>
              <a:t>Elastic - The system is always rebalancing</a:t>
            </a:r>
          </a:p>
          <a:p>
            <a:pPr>
              <a:buFont typeface="Arial"/>
              <a:buChar char="•"/>
            </a:pPr>
            <a:r>
              <a:rPr lang="en-US" dirty="0" smtClean="0"/>
              <a:t>E2E checksums – trust no one</a:t>
            </a:r>
          </a:p>
          <a:p>
            <a:pPr>
              <a:buFont typeface="Arial"/>
              <a:buChar char="•"/>
            </a:pPr>
            <a:r>
              <a:rPr lang="en-US" dirty="0" smtClean="0"/>
              <a:t>KEEP IT SIMPLE! 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Namespace all in memory, heartbeats to get work, immutable blocks (not </a:t>
            </a:r>
            <a:r>
              <a:rPr lang="en-US" dirty="0" err="1" smtClean="0"/>
              <a:t>posix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83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21065" cy="1083309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65" charset="-128"/>
                <a:cs typeface="ＭＳ Ｐゴシック" pitchFamily="-65" charset="-128"/>
              </a:rPr>
              <a:t>HDFS Architecture</a:t>
            </a: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 – Read/Write </a:t>
            </a:r>
            <a:endParaRPr lang="en-US" dirty="0">
              <a:ea typeface="ＭＳ Ｐゴシック" pitchFamily="-65" charset="-128"/>
              <a:cs typeface="ＭＳ Ｐゴシック" pitchFamily="-65" charset="-128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81000" y="4724407"/>
            <a:ext cx="1219200" cy="1066802"/>
            <a:chOff x="864" y="2352"/>
            <a:chExt cx="768" cy="672"/>
          </a:xfrm>
        </p:grpSpPr>
        <p:sp>
          <p:nvSpPr>
            <p:cNvPr id="37945" name="Rectangle 3"/>
            <p:cNvSpPr>
              <a:spLocks noChangeArrowheads="1"/>
            </p:cNvSpPr>
            <p:nvPr/>
          </p:nvSpPr>
          <p:spPr bwMode="auto">
            <a:xfrm>
              <a:off x="864" y="2352"/>
              <a:ext cx="768" cy="672"/>
            </a:xfrm>
            <a:prstGeom prst="rect">
              <a:avLst/>
            </a:prstGeom>
            <a:solidFill>
              <a:srgbClr val="E3CEC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7946" name="Rectangle 4"/>
            <p:cNvSpPr>
              <a:spLocks noChangeArrowheads="1"/>
            </p:cNvSpPr>
            <p:nvPr/>
          </p:nvSpPr>
          <p:spPr bwMode="auto">
            <a:xfrm>
              <a:off x="960" y="244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b1</a:t>
              </a:r>
              <a:endParaRPr lang="en-US"/>
            </a:p>
          </p:txBody>
        </p:sp>
        <p:sp>
          <p:nvSpPr>
            <p:cNvPr id="37947" name="Rectangle 5"/>
            <p:cNvSpPr>
              <a:spLocks noChangeArrowheads="1"/>
            </p:cNvSpPr>
            <p:nvPr/>
          </p:nvSpPr>
          <p:spPr bwMode="auto">
            <a:xfrm>
              <a:off x="960" y="268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b2</a:t>
              </a:r>
              <a:endParaRPr lang="en-US"/>
            </a:p>
          </p:txBody>
        </p:sp>
        <p:sp>
          <p:nvSpPr>
            <p:cNvPr id="37948" name="Rectangle 8"/>
            <p:cNvSpPr>
              <a:spLocks noChangeArrowheads="1"/>
            </p:cNvSpPr>
            <p:nvPr/>
          </p:nvSpPr>
          <p:spPr bwMode="auto">
            <a:xfrm>
              <a:off x="1296" y="244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b3</a:t>
              </a: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124200" y="4724407"/>
            <a:ext cx="1219200" cy="1066802"/>
            <a:chOff x="864" y="2352"/>
            <a:chExt cx="768" cy="672"/>
          </a:xfrm>
        </p:grpSpPr>
        <p:sp>
          <p:nvSpPr>
            <p:cNvPr id="37941" name="Rectangle 11"/>
            <p:cNvSpPr>
              <a:spLocks noChangeArrowheads="1"/>
            </p:cNvSpPr>
            <p:nvPr/>
          </p:nvSpPr>
          <p:spPr bwMode="auto">
            <a:xfrm>
              <a:off x="864" y="2352"/>
              <a:ext cx="768" cy="672"/>
            </a:xfrm>
            <a:prstGeom prst="rect">
              <a:avLst/>
            </a:prstGeom>
            <a:solidFill>
              <a:srgbClr val="E3CEC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7942" name="Rectangle 12"/>
            <p:cNvSpPr>
              <a:spLocks noChangeArrowheads="1"/>
            </p:cNvSpPr>
            <p:nvPr/>
          </p:nvSpPr>
          <p:spPr bwMode="auto">
            <a:xfrm>
              <a:off x="960" y="244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b1</a:t>
              </a:r>
              <a:endParaRPr lang="en-US"/>
            </a:p>
          </p:txBody>
        </p:sp>
        <p:sp>
          <p:nvSpPr>
            <p:cNvPr id="37943" name="Rectangle 13"/>
            <p:cNvSpPr>
              <a:spLocks noChangeArrowheads="1"/>
            </p:cNvSpPr>
            <p:nvPr/>
          </p:nvSpPr>
          <p:spPr bwMode="auto">
            <a:xfrm>
              <a:off x="960" y="268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b5</a:t>
              </a:r>
              <a:endParaRPr lang="en-US"/>
            </a:p>
          </p:txBody>
        </p:sp>
        <p:sp>
          <p:nvSpPr>
            <p:cNvPr id="37944" name="Rectangle 14"/>
            <p:cNvSpPr>
              <a:spLocks noChangeArrowheads="1"/>
            </p:cNvSpPr>
            <p:nvPr/>
          </p:nvSpPr>
          <p:spPr bwMode="auto">
            <a:xfrm>
              <a:off x="1296" y="244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b3</a:t>
              </a:r>
              <a:endParaRPr lang="en-US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943600" y="4724407"/>
            <a:ext cx="1219200" cy="1066802"/>
            <a:chOff x="864" y="2352"/>
            <a:chExt cx="768" cy="672"/>
          </a:xfrm>
        </p:grpSpPr>
        <p:sp>
          <p:nvSpPr>
            <p:cNvPr id="37937" name="Rectangle 16"/>
            <p:cNvSpPr>
              <a:spLocks noChangeArrowheads="1"/>
            </p:cNvSpPr>
            <p:nvPr/>
          </p:nvSpPr>
          <p:spPr bwMode="auto">
            <a:xfrm>
              <a:off x="864" y="2352"/>
              <a:ext cx="768" cy="672"/>
            </a:xfrm>
            <a:prstGeom prst="rect">
              <a:avLst/>
            </a:prstGeom>
            <a:solidFill>
              <a:srgbClr val="E3CEC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7938" name="Rectangle 17"/>
            <p:cNvSpPr>
              <a:spLocks noChangeArrowheads="1"/>
            </p:cNvSpPr>
            <p:nvPr/>
          </p:nvSpPr>
          <p:spPr bwMode="auto">
            <a:xfrm>
              <a:off x="960" y="244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b3</a:t>
              </a:r>
              <a:endParaRPr lang="en-US"/>
            </a:p>
          </p:txBody>
        </p:sp>
        <p:sp>
          <p:nvSpPr>
            <p:cNvPr id="37939" name="Rectangle 18"/>
            <p:cNvSpPr>
              <a:spLocks noChangeArrowheads="1"/>
            </p:cNvSpPr>
            <p:nvPr/>
          </p:nvSpPr>
          <p:spPr bwMode="auto">
            <a:xfrm>
              <a:off x="960" y="268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b5</a:t>
              </a:r>
              <a:endParaRPr lang="en-US"/>
            </a:p>
          </p:txBody>
        </p:sp>
        <p:sp>
          <p:nvSpPr>
            <p:cNvPr id="37940" name="Rectangle 19"/>
            <p:cNvSpPr>
              <a:spLocks noChangeArrowheads="1"/>
            </p:cNvSpPr>
            <p:nvPr/>
          </p:nvSpPr>
          <p:spPr bwMode="auto">
            <a:xfrm>
              <a:off x="1296" y="244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b2</a:t>
              </a:r>
              <a:endParaRPr 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7772400" y="4724410"/>
            <a:ext cx="1219200" cy="1066802"/>
            <a:chOff x="4752" y="3264"/>
            <a:chExt cx="768" cy="672"/>
          </a:xfrm>
        </p:grpSpPr>
        <p:sp>
          <p:nvSpPr>
            <p:cNvPr id="37933" name="Rectangle 21"/>
            <p:cNvSpPr>
              <a:spLocks noChangeArrowheads="1"/>
            </p:cNvSpPr>
            <p:nvPr/>
          </p:nvSpPr>
          <p:spPr bwMode="auto">
            <a:xfrm>
              <a:off x="4752" y="3264"/>
              <a:ext cx="768" cy="672"/>
            </a:xfrm>
            <a:prstGeom prst="rect">
              <a:avLst/>
            </a:prstGeom>
            <a:solidFill>
              <a:srgbClr val="E3CEC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7934" name="Rectangle 22"/>
            <p:cNvSpPr>
              <a:spLocks noChangeArrowheads="1"/>
            </p:cNvSpPr>
            <p:nvPr/>
          </p:nvSpPr>
          <p:spPr bwMode="auto">
            <a:xfrm>
              <a:off x="5184" y="3600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b4</a:t>
              </a:r>
              <a:endParaRPr lang="en-US"/>
            </a:p>
          </p:txBody>
        </p:sp>
        <p:sp>
          <p:nvSpPr>
            <p:cNvPr id="37935" name="Rectangle 23"/>
            <p:cNvSpPr>
              <a:spLocks noChangeArrowheads="1"/>
            </p:cNvSpPr>
            <p:nvPr/>
          </p:nvSpPr>
          <p:spPr bwMode="auto">
            <a:xfrm>
              <a:off x="4848" y="3600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b5</a:t>
              </a:r>
              <a:endParaRPr lang="en-US"/>
            </a:p>
          </p:txBody>
        </p:sp>
        <p:sp>
          <p:nvSpPr>
            <p:cNvPr id="37936" name="Rectangle 24"/>
            <p:cNvSpPr>
              <a:spLocks noChangeArrowheads="1"/>
            </p:cNvSpPr>
            <p:nvPr/>
          </p:nvSpPr>
          <p:spPr bwMode="auto">
            <a:xfrm>
              <a:off x="5184" y="3360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b6</a:t>
              </a:r>
              <a:endParaRPr lang="en-US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1752600" y="4724407"/>
            <a:ext cx="1219200" cy="1066802"/>
            <a:chOff x="864" y="2352"/>
            <a:chExt cx="768" cy="672"/>
          </a:xfrm>
        </p:grpSpPr>
        <p:sp>
          <p:nvSpPr>
            <p:cNvPr id="37929" name="Rectangle 26"/>
            <p:cNvSpPr>
              <a:spLocks noChangeArrowheads="1"/>
            </p:cNvSpPr>
            <p:nvPr/>
          </p:nvSpPr>
          <p:spPr bwMode="auto">
            <a:xfrm>
              <a:off x="864" y="2352"/>
              <a:ext cx="768" cy="672"/>
            </a:xfrm>
            <a:prstGeom prst="rect">
              <a:avLst/>
            </a:prstGeom>
            <a:solidFill>
              <a:srgbClr val="E3CEC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7930" name="Rectangle 27"/>
            <p:cNvSpPr>
              <a:spLocks noChangeArrowheads="1"/>
            </p:cNvSpPr>
            <p:nvPr/>
          </p:nvSpPr>
          <p:spPr bwMode="auto">
            <a:xfrm>
              <a:off x="960" y="244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b2</a:t>
              </a:r>
              <a:endParaRPr lang="en-US"/>
            </a:p>
          </p:txBody>
        </p:sp>
        <p:sp>
          <p:nvSpPr>
            <p:cNvPr id="37931" name="Rectangle 28"/>
            <p:cNvSpPr>
              <a:spLocks noChangeArrowheads="1"/>
            </p:cNvSpPr>
            <p:nvPr/>
          </p:nvSpPr>
          <p:spPr bwMode="auto">
            <a:xfrm>
              <a:off x="960" y="268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b3</a:t>
              </a:r>
              <a:endParaRPr lang="en-US"/>
            </a:p>
          </p:txBody>
        </p:sp>
        <p:sp>
          <p:nvSpPr>
            <p:cNvPr id="37932" name="Rectangle 29"/>
            <p:cNvSpPr>
              <a:spLocks noChangeArrowheads="1"/>
            </p:cNvSpPr>
            <p:nvPr/>
          </p:nvSpPr>
          <p:spPr bwMode="auto">
            <a:xfrm>
              <a:off x="1296" y="2448"/>
              <a:ext cx="240" cy="179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b4</a:t>
              </a:r>
              <a:endParaRPr lang="en-US"/>
            </a:p>
          </p:txBody>
        </p:sp>
      </p:grpSp>
      <p:sp>
        <p:nvSpPr>
          <p:cNvPr id="37898" name="Oval 31"/>
          <p:cNvSpPr>
            <a:spLocks noChangeArrowheads="1"/>
          </p:cNvSpPr>
          <p:nvPr/>
        </p:nvSpPr>
        <p:spPr bwMode="auto">
          <a:xfrm>
            <a:off x="339725" y="3055025"/>
            <a:ext cx="1053128" cy="519351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Client</a:t>
            </a:r>
          </a:p>
        </p:txBody>
      </p:sp>
      <p:sp>
        <p:nvSpPr>
          <p:cNvPr id="37899" name="Oval 32"/>
          <p:cNvSpPr>
            <a:spLocks noChangeArrowheads="1"/>
          </p:cNvSpPr>
          <p:nvPr/>
        </p:nvSpPr>
        <p:spPr bwMode="auto">
          <a:xfrm>
            <a:off x="7315200" y="3088362"/>
            <a:ext cx="1053128" cy="519351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Client</a:t>
            </a:r>
          </a:p>
        </p:txBody>
      </p:sp>
      <p:sp>
        <p:nvSpPr>
          <p:cNvPr id="37900" name="Rectangle 33"/>
          <p:cNvSpPr>
            <a:spLocks noChangeArrowheads="1"/>
          </p:cNvSpPr>
          <p:nvPr/>
        </p:nvSpPr>
        <p:spPr bwMode="auto">
          <a:xfrm>
            <a:off x="3200400" y="1676400"/>
            <a:ext cx="2590800" cy="1447800"/>
          </a:xfrm>
          <a:prstGeom prst="rect">
            <a:avLst/>
          </a:prstGeom>
          <a:solidFill>
            <a:srgbClr val="E3CE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r>
              <a:rPr lang="en-US"/>
              <a:t>Namenode</a:t>
            </a:r>
          </a:p>
          <a:p>
            <a:endParaRPr lang="en-US"/>
          </a:p>
        </p:txBody>
      </p:sp>
      <p:cxnSp>
        <p:nvCxnSpPr>
          <p:cNvPr id="37904" name="AutoShape 37"/>
          <p:cNvCxnSpPr>
            <a:cxnSpLocks noChangeShapeType="1"/>
            <a:stCxn id="37898" idx="7"/>
            <a:endCxn id="37900" idx="1"/>
          </p:cNvCxnSpPr>
          <p:nvPr/>
        </p:nvCxnSpPr>
        <p:spPr bwMode="auto">
          <a:xfrm flipV="1">
            <a:off x="1238626" y="2400300"/>
            <a:ext cx="1961774" cy="730782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37905" name="AutoShape 38"/>
          <p:cNvCxnSpPr>
            <a:cxnSpLocks noChangeShapeType="1"/>
            <a:stCxn id="37899" idx="1"/>
            <a:endCxn id="37900" idx="3"/>
          </p:cNvCxnSpPr>
          <p:nvPr/>
        </p:nvCxnSpPr>
        <p:spPr bwMode="auto">
          <a:xfrm flipH="1" flipV="1">
            <a:off x="5791200" y="2400300"/>
            <a:ext cx="1678227" cy="764119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cxnSp>
        <p:nvCxnSpPr>
          <p:cNvPr id="37906" name="AutoShape 39"/>
          <p:cNvCxnSpPr>
            <a:cxnSpLocks noChangeShapeType="1"/>
          </p:cNvCxnSpPr>
          <p:nvPr/>
        </p:nvCxnSpPr>
        <p:spPr bwMode="auto">
          <a:xfrm>
            <a:off x="1143000" y="3505200"/>
            <a:ext cx="963613" cy="140335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37907" name="AutoShape 41"/>
          <p:cNvCxnSpPr>
            <a:cxnSpLocks noChangeShapeType="1"/>
            <a:stCxn id="37939" idx="1"/>
            <a:endCxn id="37943" idx="3"/>
          </p:cNvCxnSpPr>
          <p:nvPr/>
        </p:nvCxnSpPr>
        <p:spPr bwMode="auto">
          <a:xfrm flipH="1">
            <a:off x="3657600" y="5400675"/>
            <a:ext cx="2438400" cy="0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cxnSp>
        <p:nvCxnSpPr>
          <p:cNvPr id="37908" name="AutoShape 42"/>
          <p:cNvCxnSpPr>
            <a:cxnSpLocks noChangeShapeType="1"/>
            <a:stCxn id="37935" idx="1"/>
            <a:endCxn id="37939" idx="3"/>
          </p:cNvCxnSpPr>
          <p:nvPr/>
        </p:nvCxnSpPr>
        <p:spPr bwMode="auto">
          <a:xfrm flipH="1">
            <a:off x="6477000" y="5400675"/>
            <a:ext cx="1447800" cy="0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cxnSp>
        <p:nvCxnSpPr>
          <p:cNvPr id="37909" name="AutoShape 43"/>
          <p:cNvCxnSpPr>
            <a:cxnSpLocks noChangeShapeType="1"/>
            <a:stCxn id="37899" idx="4"/>
            <a:endCxn id="37935" idx="0"/>
          </p:cNvCxnSpPr>
          <p:nvPr/>
        </p:nvCxnSpPr>
        <p:spPr bwMode="auto">
          <a:xfrm>
            <a:off x="7841764" y="3607713"/>
            <a:ext cx="273536" cy="1650098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37910" name="Text Box 44"/>
          <p:cNvSpPr txBox="1">
            <a:spLocks noChangeArrowheads="1"/>
          </p:cNvSpPr>
          <p:nvPr/>
        </p:nvSpPr>
        <p:spPr bwMode="auto">
          <a:xfrm>
            <a:off x="838200" y="2085865"/>
            <a:ext cx="18065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getLocations</a:t>
            </a:r>
            <a:endParaRPr lang="en-US" sz="1800" dirty="0"/>
          </a:p>
          <a:p>
            <a:r>
              <a:rPr lang="en-US" sz="1800" dirty="0" err="1"/>
              <a:t>getFileInfo</a:t>
            </a:r>
            <a:endParaRPr lang="en-US" sz="1800" dirty="0"/>
          </a:p>
        </p:txBody>
      </p:sp>
      <p:sp>
        <p:nvSpPr>
          <p:cNvPr id="37911" name="Text Box 45"/>
          <p:cNvSpPr txBox="1">
            <a:spLocks noChangeArrowheads="1"/>
          </p:cNvSpPr>
          <p:nvPr/>
        </p:nvSpPr>
        <p:spPr bwMode="auto">
          <a:xfrm>
            <a:off x="1371600" y="3634859"/>
            <a:ext cx="99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read</a:t>
            </a:r>
          </a:p>
        </p:txBody>
      </p:sp>
      <p:sp>
        <p:nvSpPr>
          <p:cNvPr id="37912" name="Text Box 46"/>
          <p:cNvSpPr txBox="1">
            <a:spLocks noChangeArrowheads="1"/>
          </p:cNvSpPr>
          <p:nvPr/>
        </p:nvSpPr>
        <p:spPr bwMode="auto">
          <a:xfrm>
            <a:off x="7924800" y="3869809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write</a:t>
            </a:r>
          </a:p>
        </p:txBody>
      </p:sp>
      <p:sp>
        <p:nvSpPr>
          <p:cNvPr id="37913" name="Text Box 47"/>
          <p:cNvSpPr txBox="1">
            <a:spLocks noChangeArrowheads="1"/>
          </p:cNvSpPr>
          <p:nvPr/>
        </p:nvSpPr>
        <p:spPr bwMode="auto">
          <a:xfrm>
            <a:off x="6477000" y="2055703"/>
            <a:ext cx="121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create</a:t>
            </a:r>
          </a:p>
          <a:p>
            <a:r>
              <a:rPr lang="en-US" sz="1800"/>
              <a:t>addBlock</a:t>
            </a:r>
          </a:p>
        </p:txBody>
      </p:sp>
      <p:sp>
        <p:nvSpPr>
          <p:cNvPr id="37914" name="Text Box 48"/>
          <p:cNvSpPr txBox="1">
            <a:spLocks noChangeArrowheads="1"/>
          </p:cNvSpPr>
          <p:nvPr/>
        </p:nvSpPr>
        <p:spPr bwMode="auto">
          <a:xfrm>
            <a:off x="7086600" y="5393809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write</a:t>
            </a:r>
          </a:p>
        </p:txBody>
      </p:sp>
      <p:sp>
        <p:nvSpPr>
          <p:cNvPr id="37915" name="Text Box 49"/>
          <p:cNvSpPr txBox="1">
            <a:spLocks noChangeArrowheads="1"/>
          </p:cNvSpPr>
          <p:nvPr/>
        </p:nvSpPr>
        <p:spPr bwMode="auto">
          <a:xfrm>
            <a:off x="4724400" y="5393809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write</a:t>
            </a:r>
          </a:p>
        </p:txBody>
      </p:sp>
      <p:sp>
        <p:nvSpPr>
          <p:cNvPr id="37916" name="AutoShape 50"/>
          <p:cNvSpPr>
            <a:spLocks noChangeArrowheads="1"/>
          </p:cNvSpPr>
          <p:nvPr/>
        </p:nvSpPr>
        <p:spPr bwMode="auto">
          <a:xfrm>
            <a:off x="811213" y="5943600"/>
            <a:ext cx="457200" cy="228600"/>
          </a:xfrm>
          <a:prstGeom prst="can">
            <a:avLst>
              <a:gd name="adj" fmla="val 25000"/>
            </a:avLst>
          </a:prstGeom>
          <a:solidFill>
            <a:srgbClr val="E3CEC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917" name="AutoShape 51"/>
          <p:cNvSpPr>
            <a:spLocks noChangeArrowheads="1"/>
          </p:cNvSpPr>
          <p:nvPr/>
        </p:nvSpPr>
        <p:spPr bwMode="auto">
          <a:xfrm>
            <a:off x="2133600" y="5943600"/>
            <a:ext cx="457200" cy="228600"/>
          </a:xfrm>
          <a:prstGeom prst="can">
            <a:avLst>
              <a:gd name="adj" fmla="val 25000"/>
            </a:avLst>
          </a:prstGeom>
          <a:solidFill>
            <a:srgbClr val="E3CEC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918" name="AutoShape 52"/>
          <p:cNvSpPr>
            <a:spLocks noChangeArrowheads="1"/>
          </p:cNvSpPr>
          <p:nvPr/>
        </p:nvSpPr>
        <p:spPr bwMode="auto">
          <a:xfrm>
            <a:off x="6324600" y="5943600"/>
            <a:ext cx="457200" cy="228600"/>
          </a:xfrm>
          <a:prstGeom prst="can">
            <a:avLst>
              <a:gd name="adj" fmla="val 25000"/>
            </a:avLst>
          </a:prstGeom>
          <a:solidFill>
            <a:srgbClr val="E3CEC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919" name="AutoShape 53"/>
          <p:cNvSpPr>
            <a:spLocks noChangeArrowheads="1"/>
          </p:cNvSpPr>
          <p:nvPr/>
        </p:nvSpPr>
        <p:spPr bwMode="auto">
          <a:xfrm>
            <a:off x="8153400" y="5943600"/>
            <a:ext cx="457200" cy="228600"/>
          </a:xfrm>
          <a:prstGeom prst="can">
            <a:avLst>
              <a:gd name="adj" fmla="val 25000"/>
            </a:avLst>
          </a:prstGeom>
          <a:solidFill>
            <a:srgbClr val="E3CEC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920" name="AutoShape 54"/>
          <p:cNvSpPr>
            <a:spLocks noChangeArrowheads="1"/>
          </p:cNvSpPr>
          <p:nvPr/>
        </p:nvSpPr>
        <p:spPr bwMode="auto">
          <a:xfrm>
            <a:off x="3581400" y="1219200"/>
            <a:ext cx="457200" cy="228600"/>
          </a:xfrm>
          <a:prstGeom prst="can">
            <a:avLst>
              <a:gd name="adj" fmla="val 25000"/>
            </a:avLst>
          </a:prstGeom>
          <a:solidFill>
            <a:srgbClr val="E3CEC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921" name="Text Box 56"/>
          <p:cNvSpPr txBox="1">
            <a:spLocks noChangeArrowheads="1"/>
          </p:cNvSpPr>
          <p:nvPr/>
        </p:nvSpPr>
        <p:spPr bwMode="auto">
          <a:xfrm>
            <a:off x="2286000" y="898803"/>
            <a:ext cx="34813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Namespace Metadata &amp; Log</a:t>
            </a:r>
          </a:p>
        </p:txBody>
      </p:sp>
      <p:cxnSp>
        <p:nvCxnSpPr>
          <p:cNvPr id="37922" name="AutoShape 58"/>
          <p:cNvCxnSpPr>
            <a:cxnSpLocks noChangeShapeType="1"/>
            <a:endCxn id="37900" idx="2"/>
          </p:cNvCxnSpPr>
          <p:nvPr/>
        </p:nvCxnSpPr>
        <p:spPr bwMode="auto">
          <a:xfrm rot="10800000">
            <a:off x="4495800" y="3124200"/>
            <a:ext cx="1790700" cy="1600200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37923" name="Text Box 59"/>
          <p:cNvSpPr txBox="1">
            <a:spLocks noChangeArrowheads="1"/>
          </p:cNvSpPr>
          <p:nvPr/>
        </p:nvSpPr>
        <p:spPr bwMode="auto">
          <a:xfrm>
            <a:off x="5334000" y="3488809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blockReceived</a:t>
            </a:r>
            <a:endParaRPr lang="en-US" sz="1800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3352800" y="1828800"/>
            <a:ext cx="838200" cy="438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900" dirty="0"/>
              <a:t>Namespace</a:t>
            </a:r>
          </a:p>
          <a:p>
            <a:pPr>
              <a:defRPr/>
            </a:pPr>
            <a:r>
              <a:rPr lang="en-US" sz="900" dirty="0"/>
              <a:t>State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4800600" y="1828800"/>
            <a:ext cx="838200" cy="230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900"/>
              <a:t>Block Map</a:t>
            </a:r>
          </a:p>
        </p:txBody>
      </p:sp>
      <p:cxnSp>
        <p:nvCxnSpPr>
          <p:cNvPr id="37928" name="AutoShape 37"/>
          <p:cNvCxnSpPr>
            <a:cxnSpLocks noChangeShapeType="1"/>
            <a:stCxn id="60" idx="0"/>
            <a:endCxn id="37920" idx="3"/>
          </p:cNvCxnSpPr>
          <p:nvPr/>
        </p:nvCxnSpPr>
        <p:spPr bwMode="auto">
          <a:xfrm rot="5400000" flipH="1" flipV="1">
            <a:off x="3600450" y="1619250"/>
            <a:ext cx="381000" cy="381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AutoShape 52"/>
          <p:cNvSpPr>
            <a:spLocks noChangeArrowheads="1"/>
          </p:cNvSpPr>
          <p:nvPr/>
        </p:nvSpPr>
        <p:spPr bwMode="auto">
          <a:xfrm>
            <a:off x="3510405" y="5927320"/>
            <a:ext cx="457200" cy="228600"/>
          </a:xfrm>
          <a:prstGeom prst="can">
            <a:avLst>
              <a:gd name="adj" fmla="val 25000"/>
            </a:avLst>
          </a:prstGeom>
          <a:solidFill>
            <a:srgbClr val="E3CEC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1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things first – Just in Time Compilation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login </a:t>
            </a:r>
            <a:r>
              <a:rPr lang="en-US" dirty="0" err="1"/>
              <a:t>hduser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cd Code/pig-0.12.1/</a:t>
            </a:r>
          </a:p>
          <a:p>
            <a:pPr marL="0" indent="0">
              <a:buNone/>
            </a:pPr>
            <a:r>
              <a:rPr lang="en-US" dirty="0"/>
              <a:t>$ ﻿</a:t>
            </a:r>
            <a:r>
              <a:rPr lang="en-US" dirty="0" err="1"/>
              <a:t>sudo</a:t>
            </a:r>
            <a:r>
              <a:rPr lang="en-US" dirty="0"/>
              <a:t> JAVA_HOME=/</a:t>
            </a:r>
            <a:r>
              <a:rPr lang="en-US" dirty="0" err="1"/>
              <a:t>usr</a:t>
            </a:r>
            <a:r>
              <a:rPr lang="en-US" dirty="0"/>
              <a:t>/local/Java/jdk1.8.0_05/ ant -</a:t>
            </a:r>
            <a:r>
              <a:rPr lang="en-US" dirty="0" err="1"/>
              <a:t>Dhadoopversion</a:t>
            </a:r>
            <a:r>
              <a:rPr lang="en-US" dirty="0"/>
              <a:t>=23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00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6704013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defTabSz="457200">
              <a:lnSpc>
                <a:spcPct val="93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1">
                <a:solidFill>
                  <a:srgbClr val="800080"/>
                </a:solidFill>
                <a:ea typeface="ＭＳ Ｐゴシック" pitchFamily="34" charset="-128"/>
              </a:rPr>
              <a:t>Hadoop DFS Interface</a:t>
            </a:r>
          </a:p>
        </p:txBody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549275" y="1447800"/>
            <a:ext cx="8137525" cy="495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1788" indent="-331788" defTabSz="457200">
              <a:lnSpc>
                <a:spcPct val="90000"/>
              </a:lnSpc>
              <a:spcBef>
                <a:spcPts val="788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b="1" dirty="0">
                <a:solidFill>
                  <a:srgbClr val="000000"/>
                </a:solidFill>
                <a:ea typeface="ＭＳ Ｐゴシック" pitchFamily="34" charset="-128"/>
              </a:rPr>
              <a:t>Simple commands</a:t>
            </a:r>
          </a:p>
          <a:p>
            <a:pPr marL="788988" lvl="1" indent="-331788" defTabSz="457200">
              <a:lnSpc>
                <a:spcPct val="90000"/>
              </a:lnSpc>
              <a:spcBef>
                <a:spcPts val="788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hadoop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dfs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-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ls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-du, -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rm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-</a:t>
            </a:r>
            <a:r>
              <a:rPr lang="en-GB" sz="1800" dirty="0" err="1" smtClean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rmr</a:t>
            </a:r>
            <a:endParaRPr lang="en-GB" sz="18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331788" indent="-331788" defTabSz="457200">
              <a:lnSpc>
                <a:spcPct val="90000"/>
              </a:lnSpc>
              <a:spcBef>
                <a:spcPts val="788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b="1" dirty="0">
                <a:solidFill>
                  <a:srgbClr val="000000"/>
                </a:solidFill>
                <a:ea typeface="ＭＳ Ｐゴシック" pitchFamily="34" charset="-128"/>
              </a:rPr>
              <a:t>Uploading files</a:t>
            </a:r>
          </a:p>
          <a:p>
            <a:pPr marL="788988" lvl="1" indent="-331788" defTabSz="457200">
              <a:lnSpc>
                <a:spcPct val="90000"/>
              </a:lnSpc>
              <a:spcBef>
                <a:spcPts val="788"/>
              </a:spcBef>
              <a:buClr>
                <a:srgbClr val="000000"/>
              </a:buClr>
              <a:buSzPct val="100000"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hadoop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dfs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-put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foo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mydata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foo</a:t>
            </a:r>
            <a:endParaRPr lang="en-GB" sz="1800" dirty="0">
              <a:solidFill>
                <a:srgbClr val="000000"/>
              </a:solidFill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788988" lvl="1" indent="-331788" defTabSz="457200">
              <a:lnSpc>
                <a:spcPct val="90000"/>
              </a:lnSpc>
              <a:spcBef>
                <a:spcPts val="788"/>
              </a:spcBef>
              <a:buClr>
                <a:srgbClr val="000000"/>
              </a:buClr>
              <a:buSzPct val="100000"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cat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ReallyBigFile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|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hadoop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dfs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-put - </a:t>
            </a:r>
            <a:r>
              <a:rPr lang="en-GB" sz="1800" dirty="0" err="1" smtClean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mydata</a:t>
            </a:r>
            <a:r>
              <a:rPr lang="en-GB" sz="1800" dirty="0" smtClean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</a:t>
            </a:r>
            <a:r>
              <a:rPr lang="en-GB" sz="1800" dirty="0" err="1" smtClean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ReallyBigFile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331788" indent="-331788" defTabSz="457200">
              <a:lnSpc>
                <a:spcPct val="90000"/>
              </a:lnSpc>
              <a:spcBef>
                <a:spcPts val="788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b="1" dirty="0">
                <a:solidFill>
                  <a:srgbClr val="000000"/>
                </a:solidFill>
                <a:ea typeface="ＭＳ Ｐゴシック" pitchFamily="34" charset="-128"/>
              </a:rPr>
              <a:t>Downloading files</a:t>
            </a:r>
          </a:p>
          <a:p>
            <a:pPr marL="788988" lvl="1" indent="-331788" defTabSz="457200">
              <a:lnSpc>
                <a:spcPct val="90000"/>
              </a:lnSpc>
              <a:spcBef>
                <a:spcPts val="788"/>
              </a:spcBef>
              <a:buClr>
                <a:srgbClr val="000000"/>
              </a:buClr>
              <a:buSzPct val="100000"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hadoop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dfs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-get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mydata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foo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foo</a:t>
            </a:r>
            <a:endParaRPr lang="en-GB" sz="1800" dirty="0">
              <a:solidFill>
                <a:srgbClr val="000000"/>
              </a:solidFill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788988" lvl="1" indent="-331788" defTabSz="457200">
              <a:lnSpc>
                <a:spcPct val="90000"/>
              </a:lnSpc>
              <a:spcBef>
                <a:spcPts val="788"/>
              </a:spcBef>
              <a:buClr>
                <a:srgbClr val="000000"/>
              </a:buClr>
              <a:buSzPct val="100000"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hadoop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dfs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-get -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mydata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ReallyBigFile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|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grep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“the answer is”</a:t>
            </a:r>
          </a:p>
          <a:p>
            <a:pPr marL="788988" lvl="1" indent="-331788" defTabSz="457200">
              <a:lnSpc>
                <a:spcPct val="90000"/>
              </a:lnSpc>
              <a:spcBef>
                <a:spcPts val="700"/>
              </a:spcBef>
              <a:buClr>
                <a:srgbClr val="000000"/>
              </a:buClr>
              <a:buSzPct val="100000"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hadoop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dfs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-cat </a:t>
            </a:r>
            <a:r>
              <a:rPr lang="en-GB" sz="1800" dirty="0" err="1" smtClean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mydata</a:t>
            </a:r>
            <a:r>
              <a:rPr lang="en-GB" sz="1800" dirty="0" smtClean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/</a:t>
            </a:r>
            <a:r>
              <a:rPr lang="en-GB" sz="1800" dirty="0" err="1" smtClean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foo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331788" indent="-331788" defTabSz="457200">
              <a:lnSpc>
                <a:spcPct val="90000"/>
              </a:lnSpc>
              <a:spcBef>
                <a:spcPts val="788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b="1" dirty="0">
                <a:solidFill>
                  <a:srgbClr val="000000"/>
                </a:solidFill>
                <a:ea typeface="ＭＳ Ｐゴシック" pitchFamily="34" charset="-128"/>
              </a:rPr>
              <a:t>Admin</a:t>
            </a:r>
          </a:p>
          <a:p>
            <a:pPr marL="788988" lvl="1" indent="-331788" defTabSz="457200">
              <a:lnSpc>
                <a:spcPct val="90000"/>
              </a:lnSpc>
              <a:spcBef>
                <a:spcPts val="788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hadoop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dfsadmin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–report</a:t>
            </a:r>
          </a:p>
          <a:p>
            <a:pPr marL="788988" lvl="1" indent="-331788" defTabSz="457200">
              <a:lnSpc>
                <a:spcPct val="90000"/>
              </a:lnSpc>
              <a:spcBef>
                <a:spcPts val="788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hadoop</a:t>
            </a:r>
            <a:r>
              <a:rPr lang="en-GB" sz="1800" dirty="0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fsck</a:t>
            </a:r>
            <a:endParaRPr lang="en-GB" sz="1800" dirty="0">
              <a:solidFill>
                <a:srgbClr val="000000"/>
              </a:solidFill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YARN – Yet Another Resource Negotiator </a:t>
            </a:r>
            <a:endParaRPr lang="en-US" dirty="0"/>
          </a:p>
        </p:txBody>
      </p:sp>
      <p:pic>
        <p:nvPicPr>
          <p:cNvPr id="4" name="Content Placeholder 3" descr="YarnProcesses1.pdf"/>
          <p:cNvPicPr>
            <a:picLocks noGrp="1" noChangeAspect="1"/>
          </p:cNvPicPr>
          <p:nvPr>
            <p:ph idx="4294967295"/>
          </p:nvPr>
        </p:nvPicPr>
        <p:blipFill>
          <a:blip r:embed="rId3"/>
          <a:srcRect l="-13841" r="-13841"/>
          <a:stretch>
            <a:fillRect/>
          </a:stretch>
        </p:blipFill>
        <p:spPr>
          <a:xfrm>
            <a:off x="-922867" y="1100667"/>
            <a:ext cx="7772400" cy="480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6278439" y="1303867"/>
            <a:ext cx="2865561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288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</a:pPr>
            <a:r>
              <a:rPr lang="en-US" sz="16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Generic Application scheduler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</a:pPr>
            <a:r>
              <a:rPr lang="en-US" sz="20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Mapreduce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is now just one application possibility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</a:pPr>
            <a:r>
              <a:rPr lang="en-US" sz="20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Scalability of RM is dramatically better (10K nodes should be possible)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698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6700838" cy="1138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defTabSz="457200">
              <a:lnSpc>
                <a:spcPct val="81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1">
                <a:solidFill>
                  <a:srgbClr val="800080"/>
                </a:solidFill>
                <a:ea typeface="ＭＳ Ｐゴシック" pitchFamily="34" charset="-128"/>
              </a:rPr>
              <a:t>Map Reduce - Introduction</a:t>
            </a: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8224838" cy="4521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0200" indent="-330200" defTabSz="457200">
              <a:lnSpc>
                <a:spcPct val="81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dirty="0">
                <a:solidFill>
                  <a:srgbClr val="000000"/>
                </a:solidFill>
                <a:ea typeface="ＭＳ Ｐゴシック" pitchFamily="34" charset="-128"/>
              </a:rPr>
              <a:t>Parallel Job processing framework </a:t>
            </a:r>
          </a:p>
          <a:p>
            <a:pPr marL="330200" indent="-330200" defTabSz="457200">
              <a:lnSpc>
                <a:spcPct val="81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dirty="0">
                <a:solidFill>
                  <a:srgbClr val="000000"/>
                </a:solidFill>
                <a:ea typeface="ＭＳ Ｐゴシック" pitchFamily="34" charset="-128"/>
              </a:rPr>
              <a:t>Written in java</a:t>
            </a:r>
          </a:p>
          <a:p>
            <a:pPr marL="330200" indent="-330200" defTabSz="457200">
              <a:lnSpc>
                <a:spcPct val="81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dirty="0">
                <a:solidFill>
                  <a:srgbClr val="000000"/>
                </a:solidFill>
                <a:ea typeface="ＭＳ Ｐゴシック" pitchFamily="34" charset="-128"/>
              </a:rPr>
              <a:t>Close integration with 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</a:rPr>
              <a:t>HDFS</a:t>
            </a:r>
          </a:p>
          <a:p>
            <a:pPr marL="330200" indent="-330200" defTabSz="457200">
              <a:lnSpc>
                <a:spcPct val="81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</a:rPr>
              <a:t>Provides </a:t>
            </a:r>
            <a:r>
              <a:rPr lang="en-GB" dirty="0">
                <a:solidFill>
                  <a:srgbClr val="000000"/>
                </a:solidFill>
                <a:ea typeface="ＭＳ Ｐゴシック" pitchFamily="34" charset="-128"/>
              </a:rPr>
              <a:t>:</a:t>
            </a:r>
          </a:p>
          <a:p>
            <a:pPr marL="730250" lvl="1" indent="-273050" defTabSz="457200">
              <a:lnSpc>
                <a:spcPct val="8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800" dirty="0">
                <a:solidFill>
                  <a:srgbClr val="000000"/>
                </a:solidFill>
                <a:ea typeface="ＭＳ Ｐゴシック" pitchFamily="34" charset="-128"/>
              </a:rPr>
              <a:t>Auto partitioning of job into sub tasks</a:t>
            </a:r>
          </a:p>
          <a:p>
            <a:pPr marL="730250" lvl="1" indent="-273050" defTabSz="457200">
              <a:lnSpc>
                <a:spcPct val="8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800" dirty="0">
                <a:solidFill>
                  <a:srgbClr val="000000"/>
                </a:solidFill>
                <a:ea typeface="ＭＳ Ｐゴシック" pitchFamily="34" charset="-128"/>
              </a:rPr>
              <a:t>Auto retry on failures</a:t>
            </a:r>
          </a:p>
          <a:p>
            <a:pPr marL="730250" lvl="1" indent="-273050" defTabSz="457200">
              <a:lnSpc>
                <a:spcPct val="8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800" dirty="0">
                <a:solidFill>
                  <a:srgbClr val="000000"/>
                </a:solidFill>
                <a:ea typeface="ＭＳ Ｐゴシック" pitchFamily="34" charset="-128"/>
              </a:rPr>
              <a:t>Linear Scalability</a:t>
            </a:r>
          </a:p>
          <a:p>
            <a:pPr marL="730250" lvl="1" indent="-273050" defTabSz="457200">
              <a:lnSpc>
                <a:spcPct val="8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800" dirty="0">
                <a:solidFill>
                  <a:srgbClr val="000000"/>
                </a:solidFill>
                <a:ea typeface="ＭＳ Ｐゴシック" pitchFamily="34" charset="-128"/>
              </a:rPr>
              <a:t>Locality of task execution</a:t>
            </a:r>
          </a:p>
          <a:p>
            <a:pPr marL="730250" lvl="1" indent="-273050" defTabSz="457200">
              <a:lnSpc>
                <a:spcPct val="8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800" dirty="0" err="1">
                <a:solidFill>
                  <a:srgbClr val="000000"/>
                </a:solidFill>
                <a:ea typeface="ＭＳ Ｐゴシック" pitchFamily="34" charset="-128"/>
              </a:rPr>
              <a:t>Plugin</a:t>
            </a:r>
            <a:r>
              <a:rPr lang="en-GB" sz="2800" dirty="0">
                <a:solidFill>
                  <a:srgbClr val="000000"/>
                </a:solidFill>
                <a:ea typeface="ＭＳ Ｐゴシック" pitchFamily="34" charset="-128"/>
              </a:rPr>
              <a:t> based framework for extensibility</a:t>
            </a:r>
          </a:p>
          <a:p>
            <a:pPr marL="730250" lvl="1" indent="-273050" defTabSz="457200">
              <a:lnSpc>
                <a:spcPct val="8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8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730250" lvl="1" indent="-273050" defTabSz="457200">
              <a:lnSpc>
                <a:spcPct val="81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0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330200" indent="-330200" defTabSz="457200">
              <a:lnSpc>
                <a:spcPct val="81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000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- Reduce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sz="3200" dirty="0" smtClean="0"/>
              <a:t>Map-Reduce Program</a:t>
            </a:r>
          </a:p>
          <a:p>
            <a:pPr lvl="1"/>
            <a:r>
              <a:rPr lang="en-GB" dirty="0" smtClean="0"/>
              <a:t>Based on two functions: Map and Reduce</a:t>
            </a:r>
          </a:p>
          <a:p>
            <a:pPr lvl="1"/>
            <a:r>
              <a:rPr lang="en-GB" dirty="0" smtClean="0"/>
              <a:t>Every Map/Reduce program must specify a </a:t>
            </a:r>
            <a:r>
              <a:rPr lang="en-GB" dirty="0" err="1" smtClean="0"/>
              <a:t>Mapper</a:t>
            </a:r>
            <a:r>
              <a:rPr lang="en-GB" dirty="0" smtClean="0"/>
              <a:t> and optionally a Reducer</a:t>
            </a:r>
          </a:p>
          <a:p>
            <a:pPr lvl="1"/>
            <a:r>
              <a:rPr lang="en-GB" dirty="0" smtClean="0"/>
              <a:t>Operate on key and value pairs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28600" y="1524000"/>
            <a:ext cx="8382000" cy="2667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marL="330200" indent="-330200" defTabSz="457200"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>
                <a:solidFill>
                  <a:srgbClr val="000000"/>
                </a:solidFill>
              </a:rPr>
              <a:t>Map-Reduce works like a Unix pipeline:</a:t>
            </a:r>
          </a:p>
          <a:p>
            <a:pPr marL="330200" indent="-330200" defTabSz="457200"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cat </a:t>
            </a:r>
            <a:r>
              <a:rPr lang="en-GB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input | </a:t>
            </a:r>
            <a:r>
              <a:rPr lang="en-GB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grep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|     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sort   </a:t>
            </a:r>
            <a:r>
              <a:rPr lang="en-GB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|  </a:t>
            </a:r>
            <a:r>
              <a:rPr lang="en-GB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uniq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-c    </a:t>
            </a:r>
            <a:r>
              <a:rPr lang="en-GB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|  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cat &gt; output</a:t>
            </a:r>
          </a:p>
          <a:p>
            <a:pPr marL="330200" indent="-330200" defTabSz="457200"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GB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Input</a:t>
            </a:r>
            <a:r>
              <a:rPr lang="en-GB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| </a:t>
            </a:r>
            <a:r>
              <a:rPr lang="en-GB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Map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Shuffle &amp; Sort </a:t>
            </a:r>
            <a:r>
              <a:rPr lang="en-GB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|  </a:t>
            </a:r>
            <a:r>
              <a:rPr lang="en-GB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GB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| </a:t>
            </a:r>
            <a:r>
              <a:rPr lang="en-GB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Output</a:t>
            </a:r>
            <a:endParaRPr lang="en-GB" sz="1400" b="1" dirty="0">
              <a:latin typeface="Courier New" pitchFamily="49" charset="0"/>
              <a:cs typeface="Courier New" pitchFamily="49" charset="0"/>
            </a:endParaRPr>
          </a:p>
          <a:p>
            <a:pPr marL="330200" indent="-330200" defTabSz="457200"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200" i="1" dirty="0">
                <a:latin typeface="Courier New" pitchFamily="49" charset="0"/>
                <a:cs typeface="Courier New" pitchFamily="49" charset="0"/>
              </a:rPr>
              <a:t>cat /</a:t>
            </a:r>
            <a:r>
              <a:rPr lang="en-GB" sz="1200" i="1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GB" sz="1200" i="1" dirty="0">
                <a:latin typeface="Courier New" pitchFamily="49" charset="0"/>
                <a:cs typeface="Courier New" pitchFamily="49" charset="0"/>
              </a:rPr>
              <a:t>/log/auth.log* | </a:t>
            </a:r>
            <a:r>
              <a:rPr lang="en-GB" sz="1200" i="1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GB" sz="1200" i="1" dirty="0">
                <a:latin typeface="Courier New" pitchFamily="49" charset="0"/>
                <a:cs typeface="Courier New" pitchFamily="49" charset="0"/>
              </a:rPr>
              <a:t> “session opened” | cut -d’ ‘ -f10 | sort | </a:t>
            </a:r>
            <a:r>
              <a:rPr lang="en-GB" sz="1200" i="1" dirty="0" err="1">
                <a:latin typeface="Courier New" pitchFamily="49" charset="0"/>
                <a:cs typeface="Courier New" pitchFamily="49" charset="0"/>
              </a:rPr>
              <a:t>uniq</a:t>
            </a:r>
            <a:r>
              <a:rPr lang="en-GB" sz="1200" i="1" dirty="0">
                <a:latin typeface="Courier New" pitchFamily="49" charset="0"/>
                <a:cs typeface="Courier New" pitchFamily="49" charset="0"/>
              </a:rPr>
              <a:t> -c &gt; ~/</a:t>
            </a:r>
            <a:r>
              <a:rPr lang="en-GB" sz="1200" i="1" dirty="0" err="1" smtClean="0">
                <a:latin typeface="Courier New" pitchFamily="49" charset="0"/>
                <a:cs typeface="Courier New" pitchFamily="49" charset="0"/>
              </a:rPr>
              <a:t>userlist</a:t>
            </a:r>
            <a:endParaRPr lang="en-GB" sz="700" i="1" dirty="0">
              <a:solidFill>
                <a:srgbClr val="000000"/>
              </a:solidFill>
            </a:endParaRPr>
          </a:p>
          <a:p>
            <a:pPr marL="330200" indent="-330200" defTabSz="457200"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dirty="0">
                <a:solidFill>
                  <a:srgbClr val="000000"/>
                </a:solidFill>
              </a:rPr>
              <a:t>Map function</a:t>
            </a:r>
            <a:r>
              <a:rPr lang="en-GB" sz="1600" dirty="0">
                <a:solidFill>
                  <a:srgbClr val="000000"/>
                </a:solidFill>
              </a:rPr>
              <a:t>: Takes a key/value pair and generates a set of intermediate key/value pairs         </a:t>
            </a:r>
            <a:r>
              <a:rPr lang="en-GB" sz="1600" i="1" dirty="0">
                <a:solidFill>
                  <a:srgbClr val="000000"/>
                </a:solidFill>
              </a:rPr>
              <a:t>map(k1, v1) -&gt; list(k2, v2</a:t>
            </a:r>
            <a:r>
              <a:rPr lang="en-GB" sz="1600" i="1" dirty="0" smtClean="0">
                <a:solidFill>
                  <a:srgbClr val="000000"/>
                </a:solidFill>
              </a:rPr>
              <a:t>)</a:t>
            </a:r>
            <a:endParaRPr lang="en-GB" sz="1600" i="1" dirty="0">
              <a:solidFill>
                <a:srgbClr val="000000"/>
              </a:solidFill>
            </a:endParaRPr>
          </a:p>
          <a:p>
            <a:pPr marL="330200" indent="-330200" defTabSz="457200"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dirty="0">
                <a:solidFill>
                  <a:srgbClr val="000000"/>
                </a:solidFill>
              </a:rPr>
              <a:t>Reduce function</a:t>
            </a:r>
            <a:r>
              <a:rPr lang="en-GB" sz="1600" dirty="0">
                <a:solidFill>
                  <a:srgbClr val="000000"/>
                </a:solidFill>
              </a:rPr>
              <a:t>: Takes intermediate values and associates them with the same intermediate key      </a:t>
            </a:r>
            <a:r>
              <a:rPr lang="en-GB" sz="1600" i="1" dirty="0">
                <a:solidFill>
                  <a:srgbClr val="000000"/>
                </a:solidFill>
              </a:rPr>
              <a:t>reduce(k2, list(v2)) -&gt; </a:t>
            </a:r>
            <a:r>
              <a:rPr lang="en-GB" sz="1600" i="1" dirty="0" smtClean="0">
                <a:solidFill>
                  <a:srgbClr val="000000"/>
                </a:solidFill>
              </a:rPr>
              <a:t>list (</a:t>
            </a:r>
            <a:r>
              <a:rPr lang="en-GB" sz="1600" i="1" dirty="0">
                <a:solidFill>
                  <a:srgbClr val="000000"/>
                </a:solidFill>
              </a:rPr>
              <a:t>k3, v3</a:t>
            </a:r>
            <a:r>
              <a:rPr lang="en-GB" sz="1600" i="1" dirty="0" smtClean="0">
                <a:solidFill>
                  <a:srgbClr val="000000"/>
                </a:solidFill>
              </a:rPr>
              <a:t>)</a:t>
            </a:r>
            <a:endParaRPr lang="en-GB" sz="1000" i="1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35215" name="Rectangle 4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More about Map-Reduce</a:t>
            </a:r>
            <a:endParaRPr lang="en-GB"/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457200" y="4191000"/>
            <a:ext cx="7924800" cy="2209800"/>
            <a:chOff x="432" y="1056"/>
            <a:chExt cx="4992" cy="2448"/>
          </a:xfrm>
        </p:grpSpPr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432" y="1392"/>
              <a:ext cx="528" cy="1872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50"/>
            <p:cNvSpPr txBox="1">
              <a:spLocks noChangeArrowheads="1"/>
            </p:cNvSpPr>
            <p:nvPr/>
          </p:nvSpPr>
          <p:spPr bwMode="auto">
            <a:xfrm>
              <a:off x="528" y="2112"/>
              <a:ext cx="336" cy="5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Input</a:t>
              </a:r>
            </a:p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data</a:t>
              </a:r>
            </a:p>
          </p:txBody>
        </p:sp>
        <p:sp>
          <p:nvSpPr>
            <p:cNvPr id="51" name="Oval 51"/>
            <p:cNvSpPr>
              <a:spLocks noChangeArrowheads="1"/>
            </p:cNvSpPr>
            <p:nvPr/>
          </p:nvSpPr>
          <p:spPr bwMode="auto">
            <a:xfrm>
              <a:off x="1680" y="1584"/>
              <a:ext cx="624" cy="336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52"/>
            <p:cNvSpPr>
              <a:spLocks noChangeArrowheads="1"/>
            </p:cNvSpPr>
            <p:nvPr/>
          </p:nvSpPr>
          <p:spPr bwMode="auto">
            <a:xfrm>
              <a:off x="1680" y="2208"/>
              <a:ext cx="624" cy="336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53"/>
            <p:cNvSpPr>
              <a:spLocks noChangeArrowheads="1"/>
            </p:cNvSpPr>
            <p:nvPr/>
          </p:nvSpPr>
          <p:spPr bwMode="auto">
            <a:xfrm>
              <a:off x="1680" y="2784"/>
              <a:ext cx="624" cy="336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54"/>
            <p:cNvSpPr>
              <a:spLocks noChangeShapeType="1"/>
            </p:cNvSpPr>
            <p:nvPr/>
          </p:nvSpPr>
          <p:spPr bwMode="auto">
            <a:xfrm>
              <a:off x="1008" y="134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55"/>
            <p:cNvSpPr>
              <a:spLocks noChangeShapeType="1"/>
            </p:cNvSpPr>
            <p:nvPr/>
          </p:nvSpPr>
          <p:spPr bwMode="auto">
            <a:xfrm>
              <a:off x="1104" y="1344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Line 56"/>
            <p:cNvSpPr>
              <a:spLocks noChangeShapeType="1"/>
            </p:cNvSpPr>
            <p:nvPr/>
          </p:nvSpPr>
          <p:spPr bwMode="auto">
            <a:xfrm>
              <a:off x="1008" y="331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7"/>
            <p:cNvSpPr>
              <a:spLocks noChangeShapeType="1"/>
            </p:cNvSpPr>
            <p:nvPr/>
          </p:nvSpPr>
          <p:spPr bwMode="auto">
            <a:xfrm>
              <a:off x="1056" y="2016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8"/>
            <p:cNvSpPr>
              <a:spLocks noChangeShapeType="1"/>
            </p:cNvSpPr>
            <p:nvPr/>
          </p:nvSpPr>
          <p:spPr bwMode="auto">
            <a:xfrm>
              <a:off x="1056" y="268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9"/>
            <p:cNvSpPr>
              <a:spLocks noChangeShapeType="1"/>
            </p:cNvSpPr>
            <p:nvPr/>
          </p:nvSpPr>
          <p:spPr bwMode="auto">
            <a:xfrm>
              <a:off x="1104" y="177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0"/>
            <p:cNvSpPr>
              <a:spLocks noChangeShapeType="1"/>
            </p:cNvSpPr>
            <p:nvPr/>
          </p:nvSpPr>
          <p:spPr bwMode="auto">
            <a:xfrm>
              <a:off x="1104" y="240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1"/>
            <p:cNvSpPr>
              <a:spLocks noChangeShapeType="1"/>
            </p:cNvSpPr>
            <p:nvPr/>
          </p:nvSpPr>
          <p:spPr bwMode="auto">
            <a:xfrm>
              <a:off x="1104" y="297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2"/>
            <p:cNvSpPr>
              <a:spLocks noChangeShapeType="1"/>
            </p:cNvSpPr>
            <p:nvPr/>
          </p:nvSpPr>
          <p:spPr bwMode="auto">
            <a:xfrm>
              <a:off x="1392" y="1152"/>
              <a:ext cx="0" cy="2304"/>
            </a:xfrm>
            <a:prstGeom prst="line">
              <a:avLst/>
            </a:prstGeom>
            <a:noFill/>
            <a:ln w="127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Line 63"/>
            <p:cNvSpPr>
              <a:spLocks noChangeShapeType="1"/>
            </p:cNvSpPr>
            <p:nvPr/>
          </p:nvSpPr>
          <p:spPr bwMode="auto">
            <a:xfrm>
              <a:off x="2592" y="1152"/>
              <a:ext cx="0" cy="2304"/>
            </a:xfrm>
            <a:prstGeom prst="line">
              <a:avLst/>
            </a:prstGeom>
            <a:noFill/>
            <a:ln w="127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64"/>
            <p:cNvSpPr>
              <a:spLocks noChangeArrowheads="1"/>
            </p:cNvSpPr>
            <p:nvPr/>
          </p:nvSpPr>
          <p:spPr bwMode="auto">
            <a:xfrm>
              <a:off x="3600" y="1920"/>
              <a:ext cx="624" cy="336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5"/>
            <p:cNvSpPr>
              <a:spLocks noChangeArrowheads="1"/>
            </p:cNvSpPr>
            <p:nvPr/>
          </p:nvSpPr>
          <p:spPr bwMode="auto">
            <a:xfrm>
              <a:off x="3600" y="2496"/>
              <a:ext cx="624" cy="336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66"/>
            <p:cNvSpPr>
              <a:spLocks noChangeShapeType="1"/>
            </p:cNvSpPr>
            <p:nvPr/>
          </p:nvSpPr>
          <p:spPr bwMode="auto">
            <a:xfrm>
              <a:off x="3312" y="1152"/>
              <a:ext cx="0" cy="2304"/>
            </a:xfrm>
            <a:prstGeom prst="line">
              <a:avLst/>
            </a:prstGeom>
            <a:noFill/>
            <a:ln w="127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7"/>
            <p:cNvSpPr>
              <a:spLocks noChangeShapeType="1"/>
            </p:cNvSpPr>
            <p:nvPr/>
          </p:nvSpPr>
          <p:spPr bwMode="auto">
            <a:xfrm>
              <a:off x="4464" y="1200"/>
              <a:ext cx="0" cy="2304"/>
            </a:xfrm>
            <a:prstGeom prst="line">
              <a:avLst/>
            </a:prstGeom>
            <a:noFill/>
            <a:ln w="127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8"/>
            <p:cNvSpPr>
              <a:spLocks noChangeArrowheads="1"/>
            </p:cNvSpPr>
            <p:nvPr/>
          </p:nvSpPr>
          <p:spPr bwMode="auto">
            <a:xfrm>
              <a:off x="4848" y="1392"/>
              <a:ext cx="528" cy="1872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Text Box 69"/>
            <p:cNvSpPr txBox="1">
              <a:spLocks noChangeArrowheads="1"/>
            </p:cNvSpPr>
            <p:nvPr/>
          </p:nvSpPr>
          <p:spPr bwMode="auto">
            <a:xfrm>
              <a:off x="4896" y="2112"/>
              <a:ext cx="432" cy="5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Output</a:t>
              </a:r>
            </a:p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  data</a:t>
              </a:r>
            </a:p>
          </p:txBody>
        </p:sp>
        <p:sp>
          <p:nvSpPr>
            <p:cNvPr id="70" name="Line 70"/>
            <p:cNvSpPr>
              <a:spLocks noChangeShapeType="1"/>
            </p:cNvSpPr>
            <p:nvPr/>
          </p:nvSpPr>
          <p:spPr bwMode="auto">
            <a:xfrm>
              <a:off x="4752" y="1344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71"/>
            <p:cNvSpPr>
              <a:spLocks noChangeShapeType="1"/>
            </p:cNvSpPr>
            <p:nvPr/>
          </p:nvSpPr>
          <p:spPr bwMode="auto">
            <a:xfrm>
              <a:off x="4752" y="134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72"/>
            <p:cNvSpPr>
              <a:spLocks noChangeShapeType="1"/>
            </p:cNvSpPr>
            <p:nvPr/>
          </p:nvSpPr>
          <p:spPr bwMode="auto">
            <a:xfrm>
              <a:off x="4752" y="331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3"/>
            <p:cNvSpPr>
              <a:spLocks noChangeShapeType="1"/>
            </p:cNvSpPr>
            <p:nvPr/>
          </p:nvSpPr>
          <p:spPr bwMode="auto">
            <a:xfrm>
              <a:off x="4752" y="2352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4"/>
            <p:cNvSpPr>
              <a:spLocks noChangeShapeType="1"/>
            </p:cNvSpPr>
            <p:nvPr/>
          </p:nvSpPr>
          <p:spPr bwMode="auto">
            <a:xfrm flipV="1">
              <a:off x="4224" y="1776"/>
              <a:ext cx="52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5"/>
            <p:cNvSpPr>
              <a:spLocks noChangeShapeType="1"/>
            </p:cNvSpPr>
            <p:nvPr/>
          </p:nvSpPr>
          <p:spPr bwMode="auto">
            <a:xfrm>
              <a:off x="4224" y="2640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76"/>
            <p:cNvSpPr>
              <a:spLocks noChangeShapeType="1"/>
            </p:cNvSpPr>
            <p:nvPr/>
          </p:nvSpPr>
          <p:spPr bwMode="auto">
            <a:xfrm>
              <a:off x="2304" y="1728"/>
              <a:ext cx="12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7"/>
            <p:cNvSpPr>
              <a:spLocks noChangeShapeType="1"/>
            </p:cNvSpPr>
            <p:nvPr/>
          </p:nvSpPr>
          <p:spPr bwMode="auto">
            <a:xfrm>
              <a:off x="2304" y="1728"/>
              <a:ext cx="1296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78"/>
            <p:cNvSpPr>
              <a:spLocks noChangeShapeType="1"/>
            </p:cNvSpPr>
            <p:nvPr/>
          </p:nvSpPr>
          <p:spPr bwMode="auto">
            <a:xfrm flipV="1">
              <a:off x="2304" y="2112"/>
              <a:ext cx="12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79"/>
            <p:cNvSpPr>
              <a:spLocks noChangeShapeType="1"/>
            </p:cNvSpPr>
            <p:nvPr/>
          </p:nvSpPr>
          <p:spPr bwMode="auto">
            <a:xfrm>
              <a:off x="2304" y="2352"/>
              <a:ext cx="12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80"/>
            <p:cNvSpPr>
              <a:spLocks noChangeShapeType="1"/>
            </p:cNvSpPr>
            <p:nvPr/>
          </p:nvSpPr>
          <p:spPr bwMode="auto">
            <a:xfrm flipV="1">
              <a:off x="2304" y="2160"/>
              <a:ext cx="1296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81"/>
            <p:cNvSpPr>
              <a:spLocks noChangeShapeType="1"/>
            </p:cNvSpPr>
            <p:nvPr/>
          </p:nvSpPr>
          <p:spPr bwMode="auto">
            <a:xfrm flipV="1">
              <a:off x="2304" y="2736"/>
              <a:ext cx="12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 Box 82"/>
            <p:cNvSpPr txBox="1">
              <a:spLocks noChangeArrowheads="1"/>
            </p:cNvSpPr>
            <p:nvPr/>
          </p:nvSpPr>
          <p:spPr bwMode="auto">
            <a:xfrm>
              <a:off x="1824" y="1680"/>
              <a:ext cx="384" cy="2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Map</a:t>
              </a:r>
            </a:p>
          </p:txBody>
        </p:sp>
        <p:sp>
          <p:nvSpPr>
            <p:cNvPr id="83" name="Text Box 83"/>
            <p:cNvSpPr txBox="1">
              <a:spLocks noChangeArrowheads="1"/>
            </p:cNvSpPr>
            <p:nvPr/>
          </p:nvSpPr>
          <p:spPr bwMode="auto">
            <a:xfrm>
              <a:off x="1824" y="2299"/>
              <a:ext cx="384" cy="2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Map</a:t>
              </a:r>
            </a:p>
          </p:txBody>
        </p:sp>
        <p:sp>
          <p:nvSpPr>
            <p:cNvPr id="84" name="Text Box 84"/>
            <p:cNvSpPr txBox="1">
              <a:spLocks noChangeArrowheads="1"/>
            </p:cNvSpPr>
            <p:nvPr/>
          </p:nvSpPr>
          <p:spPr bwMode="auto">
            <a:xfrm>
              <a:off x="1824" y="2873"/>
              <a:ext cx="384" cy="2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Map</a:t>
              </a:r>
            </a:p>
          </p:txBody>
        </p:sp>
        <p:sp>
          <p:nvSpPr>
            <p:cNvPr id="85" name="Text Box 85"/>
            <p:cNvSpPr txBox="1">
              <a:spLocks noChangeArrowheads="1"/>
            </p:cNvSpPr>
            <p:nvPr/>
          </p:nvSpPr>
          <p:spPr bwMode="auto">
            <a:xfrm>
              <a:off x="3696" y="2010"/>
              <a:ext cx="528" cy="2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Reduce</a:t>
              </a:r>
            </a:p>
          </p:txBody>
        </p:sp>
        <p:sp>
          <p:nvSpPr>
            <p:cNvPr id="86" name="Text Box 86"/>
            <p:cNvSpPr txBox="1">
              <a:spLocks noChangeArrowheads="1"/>
            </p:cNvSpPr>
            <p:nvPr/>
          </p:nvSpPr>
          <p:spPr bwMode="auto">
            <a:xfrm>
              <a:off x="3696" y="2593"/>
              <a:ext cx="528" cy="2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Reduce</a:t>
              </a:r>
            </a:p>
          </p:txBody>
        </p:sp>
        <p:sp>
          <p:nvSpPr>
            <p:cNvPr id="87" name="Text Box 87"/>
            <p:cNvSpPr txBox="1">
              <a:spLocks noChangeArrowheads="1"/>
            </p:cNvSpPr>
            <p:nvPr/>
          </p:nvSpPr>
          <p:spPr bwMode="auto">
            <a:xfrm>
              <a:off x="624" y="1056"/>
              <a:ext cx="672" cy="3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8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Input</a:t>
              </a:r>
            </a:p>
          </p:txBody>
        </p:sp>
        <p:sp>
          <p:nvSpPr>
            <p:cNvPr id="88" name="Text Box 88"/>
            <p:cNvSpPr txBox="1">
              <a:spLocks noChangeArrowheads="1"/>
            </p:cNvSpPr>
            <p:nvPr/>
          </p:nvSpPr>
          <p:spPr bwMode="auto">
            <a:xfrm>
              <a:off x="1776" y="1056"/>
              <a:ext cx="672" cy="3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8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Map</a:t>
              </a:r>
            </a:p>
          </p:txBody>
        </p:sp>
        <p:sp>
          <p:nvSpPr>
            <p:cNvPr id="89" name="Text Box 89"/>
            <p:cNvSpPr txBox="1">
              <a:spLocks noChangeArrowheads="1"/>
            </p:cNvSpPr>
            <p:nvPr/>
          </p:nvSpPr>
          <p:spPr bwMode="auto">
            <a:xfrm>
              <a:off x="2640" y="1056"/>
              <a:ext cx="768" cy="5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8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Shuffle &amp; Sort</a:t>
              </a:r>
            </a:p>
          </p:txBody>
        </p:sp>
        <p:sp>
          <p:nvSpPr>
            <p:cNvPr id="90" name="Text Box 90"/>
            <p:cNvSpPr txBox="1">
              <a:spLocks noChangeArrowheads="1"/>
            </p:cNvSpPr>
            <p:nvPr/>
          </p:nvSpPr>
          <p:spPr bwMode="auto">
            <a:xfrm>
              <a:off x="3600" y="1056"/>
              <a:ext cx="768" cy="3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8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Reduce</a:t>
              </a:r>
            </a:p>
          </p:txBody>
        </p:sp>
        <p:sp>
          <p:nvSpPr>
            <p:cNvPr id="91" name="Text Box 91"/>
            <p:cNvSpPr txBox="1">
              <a:spLocks noChangeArrowheads="1"/>
            </p:cNvSpPr>
            <p:nvPr/>
          </p:nvSpPr>
          <p:spPr bwMode="auto">
            <a:xfrm>
              <a:off x="4656" y="1056"/>
              <a:ext cx="768" cy="3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1408" tIns="45704" rIns="91408" bIns="45704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sz="1800">
                  <a:solidFill>
                    <a:srgbClr val="7B0099"/>
                  </a:solidFill>
                  <a:ea typeface="ＭＳ Ｐゴシック" pitchFamily="34" charset="-128"/>
                  <a:cs typeface="Arial" charset="0"/>
                </a:rPr>
                <a:t>Output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6700838" cy="1138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defTabSz="457200">
              <a:lnSpc>
                <a:spcPct val="81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1">
                <a:solidFill>
                  <a:srgbClr val="800080"/>
                </a:solidFill>
                <a:ea typeface="ＭＳ Ｐゴシック" pitchFamily="34" charset="-128"/>
              </a:rPr>
              <a:t>Map/Reduce Framework in Hadoop</a:t>
            </a:r>
          </a:p>
        </p:txBody>
      </p:sp>
      <p:sp>
        <p:nvSpPr>
          <p:cNvPr id="139267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8224838" cy="4933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0200" indent="-330200" defTabSz="457200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Abstracts functionality common  to all Map/Reduce applications</a:t>
            </a:r>
          </a:p>
          <a:p>
            <a:pPr marL="730250" lvl="1" indent="-273050" defTabSz="4572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Distribute tasks to multiple machines</a:t>
            </a:r>
          </a:p>
          <a:p>
            <a:pPr marL="730250" lvl="1" indent="-273050" defTabSz="4572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Sorts, transfers and merges intermediate </a:t>
            </a: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</a:rPr>
              <a:t>map outputs to </a:t>
            </a: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the </a:t>
            </a: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</a:rPr>
              <a:t>Reducers</a:t>
            </a:r>
            <a:endParaRPr lang="en-GB" sz="20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marL="730250" lvl="1" indent="-273050" defTabSz="4572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Monitors task progress</a:t>
            </a:r>
          </a:p>
          <a:p>
            <a:pPr marL="730250" lvl="1" indent="-273050" defTabSz="4572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Handles faulty </a:t>
            </a: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</a:rPr>
              <a:t>machines</a:t>
            </a: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</a:rPr>
              <a:t>and faulty </a:t>
            </a: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tasks transparently</a:t>
            </a:r>
          </a:p>
          <a:p>
            <a:pPr marL="330200" indent="-330200" defTabSz="457200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Provides pluggable APIs and configuration mechanisms for writing applications</a:t>
            </a:r>
          </a:p>
          <a:p>
            <a:pPr marL="730250" lvl="1" indent="-273050" defTabSz="4572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Map and Reduce functions</a:t>
            </a:r>
          </a:p>
          <a:p>
            <a:pPr marL="730250" lvl="1" indent="-273050" defTabSz="4572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Input formats and splits</a:t>
            </a:r>
          </a:p>
          <a:p>
            <a:pPr marL="730250" lvl="1" indent="-273050" defTabSz="4572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000" dirty="0">
                <a:solidFill>
                  <a:srgbClr val="000000"/>
                </a:solidFill>
                <a:ea typeface="ＭＳ Ｐゴシック" pitchFamily="34" charset="-128"/>
              </a:rPr>
              <a:t>Number of tasks, data types, etc…</a:t>
            </a:r>
          </a:p>
          <a:p>
            <a:pPr marL="330200" indent="-330200" defTabSz="457200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r>
              <a:rPr lang="en-GB" sz="2400" dirty="0">
                <a:solidFill>
                  <a:srgbClr val="000000"/>
                </a:solidFill>
                <a:ea typeface="ＭＳ Ｐゴシック" pitchFamily="34" charset="-128"/>
              </a:rPr>
              <a:t>Provides status about jobs to users</a:t>
            </a:r>
          </a:p>
          <a:p>
            <a:pPr marL="330200" indent="-330200" defTabSz="457200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330200" algn="l"/>
                <a:tab pos="787400" algn="l"/>
                <a:tab pos="1244600" algn="l"/>
                <a:tab pos="1701800" algn="l"/>
                <a:tab pos="2159000" algn="l"/>
                <a:tab pos="2616200" algn="l"/>
                <a:tab pos="3073400" algn="l"/>
                <a:tab pos="3530600" algn="l"/>
                <a:tab pos="3987800" algn="l"/>
                <a:tab pos="4445000" algn="l"/>
                <a:tab pos="4902200" algn="l"/>
                <a:tab pos="5359400" algn="l"/>
                <a:tab pos="5816600" algn="l"/>
                <a:tab pos="6273800" algn="l"/>
                <a:tab pos="6731000" algn="l"/>
                <a:tab pos="7188200" algn="l"/>
                <a:tab pos="7645400" algn="l"/>
                <a:tab pos="8102600" algn="l"/>
                <a:tab pos="8559800" algn="l"/>
                <a:tab pos="9017000" algn="l"/>
                <a:tab pos="9474200" algn="l"/>
              </a:tabLst>
            </a:pPr>
            <a:endParaRPr lang="en-GB" sz="2400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3766695" y="911867"/>
            <a:ext cx="1660819" cy="1020423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937699" y="3180679"/>
            <a:ext cx="2388104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766695" y="3180680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556041" y="3180679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21065" cy="1083309"/>
          </a:xfrm>
        </p:spPr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on YARN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5/28/14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26</a:t>
            </a:fld>
            <a:endParaRPr lang="en-US"/>
          </a:p>
        </p:txBody>
      </p:sp>
      <p:sp useBgFill="1">
        <p:nvSpPr>
          <p:cNvPr id="25" name="Rounded Rectangle 24"/>
          <p:cNvSpPr/>
          <p:nvPr/>
        </p:nvSpPr>
        <p:spPr>
          <a:xfrm>
            <a:off x="4157474" y="1210341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RM</a:t>
            </a:r>
          </a:p>
        </p:txBody>
      </p:sp>
      <p:sp useBgFill="1">
        <p:nvSpPr>
          <p:cNvPr id="26" name="Rounded Rectangle 25"/>
          <p:cNvSpPr/>
          <p:nvPr/>
        </p:nvSpPr>
        <p:spPr>
          <a:xfrm>
            <a:off x="4157475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sp useBgFill="1">
        <p:nvSpPr>
          <p:cNvPr id="27" name="Rounded Rectangle 26"/>
          <p:cNvSpPr/>
          <p:nvPr/>
        </p:nvSpPr>
        <p:spPr>
          <a:xfrm>
            <a:off x="1946822" y="3349734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31" name="Straight Arrow Connector 30"/>
          <p:cNvCxnSpPr>
            <a:stCxn id="26" idx="0"/>
            <a:endCxn id="25" idx="2"/>
          </p:cNvCxnSpPr>
          <p:nvPr/>
        </p:nvCxnSpPr>
        <p:spPr>
          <a:xfrm rot="16200000" flipV="1">
            <a:off x="3715090" y="2466925"/>
            <a:ext cx="1764028" cy="1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1"/>
          </p:cNvCxnSpPr>
          <p:nvPr/>
        </p:nvCxnSpPr>
        <p:spPr>
          <a:xfrm rot="5400000" flipH="1" flipV="1">
            <a:off x="2367293" y="1559554"/>
            <a:ext cx="1952108" cy="162825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ounded Rectangle 75"/>
          <p:cNvSpPr/>
          <p:nvPr/>
        </p:nvSpPr>
        <p:spPr>
          <a:xfrm>
            <a:off x="6725181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78" name="Straight Arrow Connector 77"/>
          <p:cNvCxnSpPr>
            <a:stCxn id="76" idx="0"/>
            <a:endCxn id="25" idx="3"/>
          </p:cNvCxnSpPr>
          <p:nvPr/>
        </p:nvCxnSpPr>
        <p:spPr>
          <a:xfrm rot="16200000" flipV="1">
            <a:off x="5125115" y="1309244"/>
            <a:ext cx="1951313" cy="2128079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75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3766695" y="911867"/>
            <a:ext cx="1660819" cy="1020423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937699" y="3180679"/>
            <a:ext cx="2388104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766695" y="3180680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556041" y="3180679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21065" cy="1083309"/>
          </a:xfrm>
        </p:spPr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on YARN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5/28/14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478565" y="3180679"/>
            <a:ext cx="336522" cy="336522"/>
          </a:xfrm>
          <a:prstGeom prst="smileyFac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775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 useBgFill="1">
        <p:nvSpPr>
          <p:cNvPr id="25" name="Rounded Rectangle 24"/>
          <p:cNvSpPr/>
          <p:nvPr/>
        </p:nvSpPr>
        <p:spPr>
          <a:xfrm>
            <a:off x="4157474" y="1210341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RM</a:t>
            </a:r>
          </a:p>
        </p:txBody>
      </p:sp>
      <p:sp useBgFill="1">
        <p:nvSpPr>
          <p:cNvPr id="26" name="Rounded Rectangle 25"/>
          <p:cNvSpPr/>
          <p:nvPr/>
        </p:nvSpPr>
        <p:spPr>
          <a:xfrm>
            <a:off x="4157475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sp useBgFill="1">
        <p:nvSpPr>
          <p:cNvPr id="27" name="Rounded Rectangle 26"/>
          <p:cNvSpPr/>
          <p:nvPr/>
        </p:nvSpPr>
        <p:spPr>
          <a:xfrm>
            <a:off x="1946822" y="3349734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31" name="Straight Arrow Connector 30"/>
          <p:cNvCxnSpPr>
            <a:stCxn id="26" idx="0"/>
            <a:endCxn id="25" idx="2"/>
          </p:cNvCxnSpPr>
          <p:nvPr/>
        </p:nvCxnSpPr>
        <p:spPr>
          <a:xfrm rot="16200000" flipV="1">
            <a:off x="3715090" y="2466925"/>
            <a:ext cx="1764028" cy="1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1"/>
          </p:cNvCxnSpPr>
          <p:nvPr/>
        </p:nvCxnSpPr>
        <p:spPr>
          <a:xfrm rot="5400000" flipH="1" flipV="1">
            <a:off x="2367293" y="1559554"/>
            <a:ext cx="1952108" cy="162825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24" idx="0"/>
            <a:endCxn id="25" idx="0"/>
          </p:cNvCxnSpPr>
          <p:nvPr/>
        </p:nvCxnSpPr>
        <p:spPr>
          <a:xfrm rot="5400000" flipH="1" flipV="1">
            <a:off x="1636795" y="220372"/>
            <a:ext cx="1970338" cy="3950277"/>
          </a:xfrm>
          <a:prstGeom prst="bentConnector3">
            <a:avLst>
              <a:gd name="adj1" fmla="val 111602"/>
            </a:avLst>
          </a:prstGeom>
          <a:ln w="19050" cmpd="sng">
            <a:solidFill>
              <a:srgbClr val="0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1946822" y="4629951"/>
            <a:ext cx="879257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AM</a:t>
            </a:r>
          </a:p>
        </p:txBody>
      </p:sp>
      <p:sp useBgFill="1">
        <p:nvSpPr>
          <p:cNvPr id="76" name="Rounded Rectangle 75"/>
          <p:cNvSpPr/>
          <p:nvPr/>
        </p:nvSpPr>
        <p:spPr>
          <a:xfrm>
            <a:off x="6725181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78" name="Straight Arrow Connector 77"/>
          <p:cNvCxnSpPr>
            <a:stCxn id="76" idx="0"/>
            <a:endCxn id="25" idx="3"/>
          </p:cNvCxnSpPr>
          <p:nvPr/>
        </p:nvCxnSpPr>
        <p:spPr>
          <a:xfrm rot="16200000" flipV="1">
            <a:off x="5125115" y="1309244"/>
            <a:ext cx="1951313" cy="2128079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hape 79"/>
          <p:cNvCxnSpPr>
            <a:stCxn id="25" idx="1"/>
            <a:endCxn id="27" idx="0"/>
          </p:cNvCxnSpPr>
          <p:nvPr/>
        </p:nvCxnSpPr>
        <p:spPr>
          <a:xfrm rot="10800000" flipV="1">
            <a:off x="2386452" y="1397626"/>
            <a:ext cx="1771023" cy="1952107"/>
          </a:xfrm>
          <a:prstGeom prst="curvedConnector2">
            <a:avLst/>
          </a:prstGeom>
          <a:ln w="19050" cmpd="sng">
            <a:solidFill>
              <a:srgbClr val="0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rot="5400000">
            <a:off x="1654639" y="4177129"/>
            <a:ext cx="905648" cy="1588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6825" y="101789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600" dirty="0" smtClean="0"/>
              <a:t>User submits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5644" y="1932290"/>
            <a:ext cx="212205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pPr algn="ctr"/>
            <a:r>
              <a:rPr lang="en-US" sz="1600" dirty="0" smtClean="0"/>
              <a:t>RM launches</a:t>
            </a:r>
          </a:p>
          <a:p>
            <a:pPr algn="ctr"/>
            <a:r>
              <a:rPr lang="en-US" sz="1600" dirty="0" smtClean="0"/>
              <a:t>AM via NM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5400000" flipH="1" flipV="1">
            <a:off x="1832744" y="2138621"/>
            <a:ext cx="3045036" cy="193762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46825" y="5623181"/>
            <a:ext cx="3789214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pPr algn="ctr"/>
            <a:r>
              <a:rPr lang="en-US" sz="1600" dirty="0" smtClean="0"/>
              <a:t>AM connects to RM and</a:t>
            </a:r>
          </a:p>
          <a:p>
            <a:pPr algn="ctr"/>
            <a:r>
              <a:rPr lang="en-US" sz="1600" dirty="0" smtClean="0"/>
              <a:t>registers application instance</a:t>
            </a:r>
          </a:p>
        </p:txBody>
      </p:sp>
    </p:spTree>
    <p:extLst>
      <p:ext uri="{BB962C8B-B14F-4D97-AF65-F5344CB8AC3E}">
        <p14:creationId xmlns:p14="http://schemas.microsoft.com/office/powerpoint/2010/main" val="3128186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3766695" y="911867"/>
            <a:ext cx="1660819" cy="1020423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937699" y="3180679"/>
            <a:ext cx="2388104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766695" y="3180680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556041" y="3180679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21065" cy="1083309"/>
          </a:xfrm>
        </p:spPr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on YARN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5/28/14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478565" y="3180679"/>
            <a:ext cx="336522" cy="336522"/>
          </a:xfrm>
          <a:prstGeom prst="smileyFac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775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 useBgFill="1">
        <p:nvSpPr>
          <p:cNvPr id="25" name="Rounded Rectangle 24"/>
          <p:cNvSpPr/>
          <p:nvPr/>
        </p:nvSpPr>
        <p:spPr>
          <a:xfrm>
            <a:off x="4157474" y="1210341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RM</a:t>
            </a:r>
          </a:p>
        </p:txBody>
      </p:sp>
      <p:sp useBgFill="1">
        <p:nvSpPr>
          <p:cNvPr id="26" name="Rounded Rectangle 25"/>
          <p:cNvSpPr/>
          <p:nvPr/>
        </p:nvSpPr>
        <p:spPr>
          <a:xfrm>
            <a:off x="4157475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sp useBgFill="1">
        <p:nvSpPr>
          <p:cNvPr id="27" name="Rounded Rectangle 26"/>
          <p:cNvSpPr/>
          <p:nvPr/>
        </p:nvSpPr>
        <p:spPr>
          <a:xfrm>
            <a:off x="1946822" y="3349734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31" name="Straight Arrow Connector 30"/>
          <p:cNvCxnSpPr>
            <a:stCxn id="26" idx="0"/>
            <a:endCxn id="25" idx="2"/>
          </p:cNvCxnSpPr>
          <p:nvPr/>
        </p:nvCxnSpPr>
        <p:spPr>
          <a:xfrm rot="16200000" flipV="1">
            <a:off x="3715090" y="2466925"/>
            <a:ext cx="1764028" cy="1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1"/>
          </p:cNvCxnSpPr>
          <p:nvPr/>
        </p:nvCxnSpPr>
        <p:spPr>
          <a:xfrm rot="5400000" flipH="1" flipV="1">
            <a:off x="2367293" y="1559554"/>
            <a:ext cx="1952108" cy="162825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1946822" y="4629951"/>
            <a:ext cx="879257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AM</a:t>
            </a:r>
          </a:p>
        </p:txBody>
      </p:sp>
      <p:sp useBgFill="1">
        <p:nvSpPr>
          <p:cNvPr id="76" name="Rounded Rectangle 75"/>
          <p:cNvSpPr/>
          <p:nvPr/>
        </p:nvSpPr>
        <p:spPr>
          <a:xfrm>
            <a:off x="6725181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78" name="Straight Arrow Connector 77"/>
          <p:cNvCxnSpPr>
            <a:stCxn id="76" idx="0"/>
            <a:endCxn id="25" idx="3"/>
          </p:cNvCxnSpPr>
          <p:nvPr/>
        </p:nvCxnSpPr>
        <p:spPr>
          <a:xfrm rot="16200000" flipV="1">
            <a:off x="5125115" y="1309244"/>
            <a:ext cx="1951313" cy="2128079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 flipH="1" flipV="1">
            <a:off x="1832744" y="2138621"/>
            <a:ext cx="3045036" cy="193762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2" idx="0"/>
            <a:endCxn id="26" idx="1"/>
          </p:cNvCxnSpPr>
          <p:nvPr/>
        </p:nvCxnSpPr>
        <p:spPr>
          <a:xfrm rot="5400000" flipH="1" flipV="1">
            <a:off x="2725101" y="3197577"/>
            <a:ext cx="1093725" cy="177102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2" idx="0"/>
            <a:endCxn id="76" idx="1"/>
          </p:cNvCxnSpPr>
          <p:nvPr/>
        </p:nvCxnSpPr>
        <p:spPr>
          <a:xfrm rot="5400000" flipH="1" flipV="1">
            <a:off x="4008954" y="1913724"/>
            <a:ext cx="1093725" cy="433873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4157478" y="4648976"/>
            <a:ext cx="879257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Map 1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128154" y="4648978"/>
            <a:ext cx="879257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Map 2</a:t>
            </a:r>
          </a:p>
        </p:txBody>
      </p:sp>
      <p:cxnSp>
        <p:nvCxnSpPr>
          <p:cNvPr id="107" name="Straight Arrow Connector 106"/>
          <p:cNvCxnSpPr>
            <a:stCxn id="95" idx="1"/>
            <a:endCxn id="72" idx="3"/>
          </p:cNvCxnSpPr>
          <p:nvPr/>
        </p:nvCxnSpPr>
        <p:spPr>
          <a:xfrm rot="10800000">
            <a:off x="2826080" y="4817238"/>
            <a:ext cx="1331399" cy="19025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96" idx="2"/>
          </p:cNvCxnSpPr>
          <p:nvPr/>
        </p:nvCxnSpPr>
        <p:spPr>
          <a:xfrm rot="5400000" flipH="1">
            <a:off x="4629498" y="3085264"/>
            <a:ext cx="38054" cy="3838517"/>
          </a:xfrm>
          <a:prstGeom prst="bentConnector4">
            <a:avLst>
              <a:gd name="adj1" fmla="val -600725"/>
              <a:gd name="adj2" fmla="val 100408"/>
            </a:avLst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>
            <a:off x="3870853" y="4176731"/>
            <a:ext cx="906440" cy="1588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76" idx="2"/>
          </p:cNvCxnSpPr>
          <p:nvPr/>
        </p:nvCxnSpPr>
        <p:spPr>
          <a:xfrm rot="5400000">
            <a:off x="6403564" y="3887731"/>
            <a:ext cx="925467" cy="597026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46825" y="5623181"/>
            <a:ext cx="3789214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pPr algn="ctr"/>
            <a:r>
              <a:rPr lang="en-US" sz="1600" dirty="0" smtClean="0"/>
              <a:t>AM requests map task</a:t>
            </a:r>
            <a:br>
              <a:rPr lang="en-US" sz="1600" dirty="0" smtClean="0"/>
            </a:br>
            <a:r>
              <a:rPr lang="en-US" sz="1600" dirty="0" smtClean="0"/>
              <a:t>containers, launches via </a:t>
            </a:r>
            <a:r>
              <a:rPr lang="en-US" sz="1600" dirty="0" err="1" smtClean="0"/>
              <a:t>NMs</a:t>
            </a:r>
            <a:endParaRPr lang="en-US" sz="16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4536589" y="5623181"/>
            <a:ext cx="3789214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pPr algn="ctr"/>
            <a:r>
              <a:rPr lang="en-US" sz="1600" dirty="0" smtClean="0"/>
              <a:t>Map tasks connect back to AM</a:t>
            </a:r>
            <a:br>
              <a:rPr lang="en-US" sz="1600" dirty="0" smtClean="0"/>
            </a:br>
            <a:r>
              <a:rPr lang="en-US" sz="1600" dirty="0" smtClean="0"/>
              <a:t>and report task progress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6200000" flipH="1">
            <a:off x="681654" y="3552068"/>
            <a:ext cx="1349319" cy="1181018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-52179" y="4071095"/>
            <a:ext cx="160822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pPr algn="ctr"/>
            <a:r>
              <a:rPr lang="en-US" sz="1600" dirty="0" smtClean="0"/>
              <a:t>User monitors</a:t>
            </a:r>
          </a:p>
          <a:p>
            <a:pPr algn="ctr"/>
            <a:r>
              <a:rPr lang="en-US" sz="1600" dirty="0" smtClean="0"/>
              <a:t>and controls</a:t>
            </a:r>
          </a:p>
          <a:p>
            <a:pPr algn="ctr"/>
            <a:r>
              <a:rPr lang="en-US" sz="1600" dirty="0" smtClean="0"/>
              <a:t> job via AM</a:t>
            </a:r>
          </a:p>
          <a:p>
            <a:pPr algn="ctr"/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617616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3766695" y="911867"/>
            <a:ext cx="1660819" cy="1020423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937699" y="3180679"/>
            <a:ext cx="2388104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766695" y="3180680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556041" y="3180679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21065" cy="1083309"/>
          </a:xfrm>
        </p:spPr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on YARN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5/28/14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478565" y="3180679"/>
            <a:ext cx="336522" cy="336522"/>
          </a:xfrm>
          <a:prstGeom prst="smileyFac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775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 useBgFill="1">
        <p:nvSpPr>
          <p:cNvPr id="25" name="Rounded Rectangle 24"/>
          <p:cNvSpPr/>
          <p:nvPr/>
        </p:nvSpPr>
        <p:spPr>
          <a:xfrm>
            <a:off x="4157474" y="1210341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RM</a:t>
            </a:r>
          </a:p>
        </p:txBody>
      </p:sp>
      <p:sp useBgFill="1">
        <p:nvSpPr>
          <p:cNvPr id="26" name="Rounded Rectangle 25"/>
          <p:cNvSpPr/>
          <p:nvPr/>
        </p:nvSpPr>
        <p:spPr>
          <a:xfrm>
            <a:off x="4157475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sp useBgFill="1">
        <p:nvSpPr>
          <p:cNvPr id="27" name="Rounded Rectangle 26"/>
          <p:cNvSpPr/>
          <p:nvPr/>
        </p:nvSpPr>
        <p:spPr>
          <a:xfrm>
            <a:off x="1946822" y="3349734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31" name="Straight Arrow Connector 30"/>
          <p:cNvCxnSpPr>
            <a:stCxn id="26" idx="0"/>
            <a:endCxn id="25" idx="2"/>
          </p:cNvCxnSpPr>
          <p:nvPr/>
        </p:nvCxnSpPr>
        <p:spPr>
          <a:xfrm rot="16200000" flipV="1">
            <a:off x="3715090" y="2466925"/>
            <a:ext cx="1764028" cy="1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1"/>
          </p:cNvCxnSpPr>
          <p:nvPr/>
        </p:nvCxnSpPr>
        <p:spPr>
          <a:xfrm rot="5400000" flipH="1" flipV="1">
            <a:off x="2367293" y="1559554"/>
            <a:ext cx="1952108" cy="162825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1946822" y="4629951"/>
            <a:ext cx="879257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AM</a:t>
            </a:r>
          </a:p>
        </p:txBody>
      </p:sp>
      <p:sp useBgFill="1">
        <p:nvSpPr>
          <p:cNvPr id="76" name="Rounded Rectangle 75"/>
          <p:cNvSpPr/>
          <p:nvPr/>
        </p:nvSpPr>
        <p:spPr>
          <a:xfrm>
            <a:off x="6725181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78" name="Straight Arrow Connector 77"/>
          <p:cNvCxnSpPr>
            <a:stCxn id="76" idx="0"/>
            <a:endCxn id="25" idx="3"/>
          </p:cNvCxnSpPr>
          <p:nvPr/>
        </p:nvCxnSpPr>
        <p:spPr>
          <a:xfrm rot="16200000" flipV="1">
            <a:off x="5125115" y="1309244"/>
            <a:ext cx="1951313" cy="2128079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 flipH="1" flipV="1">
            <a:off x="1832744" y="2138621"/>
            <a:ext cx="3045036" cy="193762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2" idx="0"/>
            <a:endCxn id="76" idx="1"/>
          </p:cNvCxnSpPr>
          <p:nvPr/>
        </p:nvCxnSpPr>
        <p:spPr>
          <a:xfrm rot="5400000" flipH="1" flipV="1">
            <a:off x="4008954" y="1913724"/>
            <a:ext cx="1093725" cy="433873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6128154" y="4648978"/>
            <a:ext cx="879257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Map 2</a:t>
            </a:r>
          </a:p>
        </p:txBody>
      </p:sp>
      <p:cxnSp>
        <p:nvCxnSpPr>
          <p:cNvPr id="115" name="Elbow Connector 114"/>
          <p:cNvCxnSpPr>
            <a:stCxn id="96" idx="2"/>
          </p:cNvCxnSpPr>
          <p:nvPr/>
        </p:nvCxnSpPr>
        <p:spPr>
          <a:xfrm rot="5400000" flipH="1">
            <a:off x="4629498" y="3085264"/>
            <a:ext cx="38054" cy="3838517"/>
          </a:xfrm>
          <a:prstGeom prst="bentConnector4">
            <a:avLst>
              <a:gd name="adj1" fmla="val -600725"/>
              <a:gd name="adj2" fmla="val 100408"/>
            </a:avLst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4" idx="5"/>
            <a:endCxn id="72" idx="1"/>
          </p:cNvCxnSpPr>
          <p:nvPr/>
        </p:nvCxnSpPr>
        <p:spPr>
          <a:xfrm rot="16200000" flipH="1">
            <a:off x="681654" y="3552068"/>
            <a:ext cx="1349319" cy="1181018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119"/>
          <p:cNvSpPr/>
          <p:nvPr/>
        </p:nvSpPr>
        <p:spPr>
          <a:xfrm>
            <a:off x="7164811" y="4648978"/>
            <a:ext cx="979551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Reduce</a:t>
            </a:r>
          </a:p>
        </p:txBody>
      </p:sp>
      <p:cxnSp>
        <p:nvCxnSpPr>
          <p:cNvPr id="148" name="Straight Arrow Connector 147"/>
          <p:cNvCxnSpPr>
            <a:stCxn id="76" idx="2"/>
            <a:endCxn id="120" idx="0"/>
          </p:cNvCxnSpPr>
          <p:nvPr/>
        </p:nvCxnSpPr>
        <p:spPr>
          <a:xfrm rot="16200000" flipH="1">
            <a:off x="6946965" y="3941355"/>
            <a:ext cx="925467" cy="48977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78570" y="5623181"/>
            <a:ext cx="3789214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pPr algn="ctr"/>
            <a:r>
              <a:rPr lang="en-US" sz="1600" dirty="0" smtClean="0"/>
              <a:t>Map task 1 completes, AM requests</a:t>
            </a:r>
            <a:br>
              <a:rPr lang="en-US" sz="1600" dirty="0" smtClean="0"/>
            </a:br>
            <a:r>
              <a:rPr lang="en-US" sz="1600" dirty="0" smtClean="0"/>
              <a:t>container for reduce task and</a:t>
            </a:r>
            <a:br>
              <a:rPr lang="en-US" sz="1600" dirty="0" smtClean="0"/>
            </a:br>
            <a:r>
              <a:rPr lang="en-US" sz="1600" dirty="0" smtClean="0"/>
              <a:t>launches via NM</a:t>
            </a:r>
          </a:p>
        </p:txBody>
      </p:sp>
      <p:cxnSp>
        <p:nvCxnSpPr>
          <p:cNvPr id="39" name="Elbow Connector 38"/>
          <p:cNvCxnSpPr/>
          <p:nvPr/>
        </p:nvCxnSpPr>
        <p:spPr>
          <a:xfrm rot="5400000" flipH="1">
            <a:off x="5036079" y="2354895"/>
            <a:ext cx="19027" cy="5318283"/>
          </a:xfrm>
          <a:prstGeom prst="bentConnector3">
            <a:avLst>
              <a:gd name="adj1" fmla="val -1829043"/>
            </a:avLst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32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2B20165-84D9-4200-AA92-6BA030014C1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Hadoop Core Concepts </a:t>
            </a:r>
          </a:p>
          <a:p>
            <a:r>
              <a:rPr lang="en-US" sz="2400" dirty="0" smtClean="0"/>
              <a:t>Architecture - HDFS – YARN – Map-Reduce</a:t>
            </a:r>
          </a:p>
          <a:p>
            <a:r>
              <a:rPr lang="en-US" sz="2400" dirty="0" smtClean="0"/>
              <a:t>Q&amp;A - Break</a:t>
            </a:r>
          </a:p>
          <a:p>
            <a:r>
              <a:rPr lang="en-US" sz="2400" dirty="0" smtClean="0"/>
              <a:t>Developing Map-Reduce Programs + exercises</a:t>
            </a:r>
          </a:p>
          <a:p>
            <a:r>
              <a:rPr lang="en-US" sz="2400" dirty="0" smtClean="0"/>
              <a:t>Q&amp;A - Break</a:t>
            </a:r>
          </a:p>
          <a:p>
            <a:r>
              <a:rPr lang="en-US" sz="2400" dirty="0" smtClean="0"/>
              <a:t>Problem Solving with Pig + exercises</a:t>
            </a:r>
          </a:p>
          <a:p>
            <a:r>
              <a:rPr lang="en-US" sz="2400" dirty="0" smtClean="0"/>
              <a:t>Hadoop Ecosystem</a:t>
            </a:r>
          </a:p>
          <a:p>
            <a:r>
              <a:rPr lang="en-US" sz="2400" dirty="0" smtClean="0"/>
              <a:t>Q&amp;A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3766695" y="911867"/>
            <a:ext cx="1660819" cy="1020423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937699" y="3180679"/>
            <a:ext cx="2388104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766695" y="3180680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556041" y="3180679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21065" cy="1083309"/>
          </a:xfrm>
        </p:spPr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on YARN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5/28/14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478565" y="3180679"/>
            <a:ext cx="336522" cy="336522"/>
          </a:xfrm>
          <a:prstGeom prst="smileyFac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775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 useBgFill="1">
        <p:nvSpPr>
          <p:cNvPr id="25" name="Rounded Rectangle 24"/>
          <p:cNvSpPr/>
          <p:nvPr/>
        </p:nvSpPr>
        <p:spPr>
          <a:xfrm>
            <a:off x="4157474" y="1210341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RM</a:t>
            </a:r>
          </a:p>
        </p:txBody>
      </p:sp>
      <p:sp useBgFill="1">
        <p:nvSpPr>
          <p:cNvPr id="26" name="Rounded Rectangle 25"/>
          <p:cNvSpPr/>
          <p:nvPr/>
        </p:nvSpPr>
        <p:spPr>
          <a:xfrm>
            <a:off x="4157475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sp useBgFill="1">
        <p:nvSpPr>
          <p:cNvPr id="27" name="Rounded Rectangle 26"/>
          <p:cNvSpPr/>
          <p:nvPr/>
        </p:nvSpPr>
        <p:spPr>
          <a:xfrm>
            <a:off x="1946822" y="3349734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31" name="Straight Arrow Connector 30"/>
          <p:cNvCxnSpPr>
            <a:stCxn id="26" idx="0"/>
            <a:endCxn id="25" idx="2"/>
          </p:cNvCxnSpPr>
          <p:nvPr/>
        </p:nvCxnSpPr>
        <p:spPr>
          <a:xfrm rot="16200000" flipV="1">
            <a:off x="3715090" y="2466925"/>
            <a:ext cx="1764028" cy="1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1"/>
          </p:cNvCxnSpPr>
          <p:nvPr/>
        </p:nvCxnSpPr>
        <p:spPr>
          <a:xfrm rot="5400000" flipH="1" flipV="1">
            <a:off x="2367293" y="1559554"/>
            <a:ext cx="1952108" cy="162825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1946822" y="4629951"/>
            <a:ext cx="879257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AM</a:t>
            </a:r>
          </a:p>
        </p:txBody>
      </p:sp>
      <p:sp useBgFill="1">
        <p:nvSpPr>
          <p:cNvPr id="76" name="Rounded Rectangle 75"/>
          <p:cNvSpPr/>
          <p:nvPr/>
        </p:nvSpPr>
        <p:spPr>
          <a:xfrm>
            <a:off x="6725181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78" name="Straight Arrow Connector 77"/>
          <p:cNvCxnSpPr>
            <a:stCxn id="76" idx="0"/>
            <a:endCxn id="25" idx="3"/>
          </p:cNvCxnSpPr>
          <p:nvPr/>
        </p:nvCxnSpPr>
        <p:spPr>
          <a:xfrm rot="16200000" flipV="1">
            <a:off x="5125115" y="1309244"/>
            <a:ext cx="1951313" cy="2128079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 flipH="1" flipV="1">
            <a:off x="1832744" y="2138621"/>
            <a:ext cx="3045036" cy="193762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6128154" y="4648978"/>
            <a:ext cx="879257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Map 2</a:t>
            </a:r>
          </a:p>
        </p:txBody>
      </p:sp>
      <p:cxnSp>
        <p:nvCxnSpPr>
          <p:cNvPr id="115" name="Elbow Connector 114"/>
          <p:cNvCxnSpPr>
            <a:stCxn id="96" idx="2"/>
          </p:cNvCxnSpPr>
          <p:nvPr/>
        </p:nvCxnSpPr>
        <p:spPr>
          <a:xfrm rot="5400000" flipH="1">
            <a:off x="4629498" y="3085264"/>
            <a:ext cx="38054" cy="3838517"/>
          </a:xfrm>
          <a:prstGeom prst="bentConnector4">
            <a:avLst>
              <a:gd name="adj1" fmla="val -600725"/>
              <a:gd name="adj2" fmla="val 100408"/>
            </a:avLst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4" idx="5"/>
            <a:endCxn id="72" idx="1"/>
          </p:cNvCxnSpPr>
          <p:nvPr/>
        </p:nvCxnSpPr>
        <p:spPr>
          <a:xfrm rot="16200000" flipH="1">
            <a:off x="681654" y="3552068"/>
            <a:ext cx="1349319" cy="1181018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119"/>
          <p:cNvSpPr/>
          <p:nvPr/>
        </p:nvSpPr>
        <p:spPr>
          <a:xfrm>
            <a:off x="7164811" y="4648978"/>
            <a:ext cx="979551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Reduce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46823" y="5623181"/>
            <a:ext cx="5482677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pPr algn="ctr"/>
            <a:r>
              <a:rPr lang="en-US" sz="1600" dirty="0" smtClean="0"/>
              <a:t>AM informs reducer of shuffle data location for map 1,</a:t>
            </a:r>
            <a:br>
              <a:rPr lang="en-US" sz="1600" dirty="0" smtClean="0"/>
            </a:br>
            <a:r>
              <a:rPr lang="en-US" sz="1600" dirty="0" smtClean="0"/>
              <a:t>reduce task connects to NM and retrieves</a:t>
            </a:r>
          </a:p>
        </p:txBody>
      </p:sp>
      <p:cxnSp>
        <p:nvCxnSpPr>
          <p:cNvPr id="39" name="Elbow Connector 38"/>
          <p:cNvCxnSpPr/>
          <p:nvPr/>
        </p:nvCxnSpPr>
        <p:spPr>
          <a:xfrm rot="5400000" flipH="1">
            <a:off x="5036079" y="2354895"/>
            <a:ext cx="19027" cy="5318283"/>
          </a:xfrm>
          <a:prstGeom prst="bentConnector3">
            <a:avLst>
              <a:gd name="adj1" fmla="val -1829043"/>
            </a:avLst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0" idx="0"/>
          </p:cNvCxnSpPr>
          <p:nvPr/>
        </p:nvCxnSpPr>
        <p:spPr>
          <a:xfrm rot="16200000" flipV="1">
            <a:off x="5883324" y="2877714"/>
            <a:ext cx="924673" cy="2617855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76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3766695" y="911867"/>
            <a:ext cx="1660819" cy="1020423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937699" y="3180679"/>
            <a:ext cx="2388104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766695" y="3180680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556041" y="3180679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21065" cy="1083309"/>
          </a:xfrm>
        </p:spPr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on YARN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5/28/14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478565" y="3180679"/>
            <a:ext cx="336522" cy="336522"/>
          </a:xfrm>
          <a:prstGeom prst="smileyFac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775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 useBgFill="1">
        <p:nvSpPr>
          <p:cNvPr id="25" name="Rounded Rectangle 24"/>
          <p:cNvSpPr/>
          <p:nvPr/>
        </p:nvSpPr>
        <p:spPr>
          <a:xfrm>
            <a:off x="4157474" y="1210341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RM</a:t>
            </a:r>
          </a:p>
        </p:txBody>
      </p:sp>
      <p:sp useBgFill="1">
        <p:nvSpPr>
          <p:cNvPr id="26" name="Rounded Rectangle 25"/>
          <p:cNvSpPr/>
          <p:nvPr/>
        </p:nvSpPr>
        <p:spPr>
          <a:xfrm>
            <a:off x="4157475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sp useBgFill="1">
        <p:nvSpPr>
          <p:cNvPr id="27" name="Rounded Rectangle 26"/>
          <p:cNvSpPr/>
          <p:nvPr/>
        </p:nvSpPr>
        <p:spPr>
          <a:xfrm>
            <a:off x="1946822" y="3349734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31" name="Straight Arrow Connector 30"/>
          <p:cNvCxnSpPr>
            <a:stCxn id="26" idx="0"/>
            <a:endCxn id="25" idx="2"/>
          </p:cNvCxnSpPr>
          <p:nvPr/>
        </p:nvCxnSpPr>
        <p:spPr>
          <a:xfrm rot="16200000" flipV="1">
            <a:off x="3715090" y="2466925"/>
            <a:ext cx="1764028" cy="1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1"/>
          </p:cNvCxnSpPr>
          <p:nvPr/>
        </p:nvCxnSpPr>
        <p:spPr>
          <a:xfrm rot="5400000" flipH="1" flipV="1">
            <a:off x="2367293" y="1559554"/>
            <a:ext cx="1952108" cy="162825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1946822" y="4629951"/>
            <a:ext cx="879257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AM</a:t>
            </a:r>
          </a:p>
        </p:txBody>
      </p:sp>
      <p:sp useBgFill="1">
        <p:nvSpPr>
          <p:cNvPr id="76" name="Rounded Rectangle 75"/>
          <p:cNvSpPr/>
          <p:nvPr/>
        </p:nvSpPr>
        <p:spPr>
          <a:xfrm>
            <a:off x="6725181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78" name="Straight Arrow Connector 77"/>
          <p:cNvCxnSpPr>
            <a:stCxn id="76" idx="0"/>
            <a:endCxn id="25" idx="3"/>
          </p:cNvCxnSpPr>
          <p:nvPr/>
        </p:nvCxnSpPr>
        <p:spPr>
          <a:xfrm rot="16200000" flipV="1">
            <a:off x="5125115" y="1309244"/>
            <a:ext cx="1951313" cy="2128079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 flipH="1" flipV="1">
            <a:off x="1832744" y="2138621"/>
            <a:ext cx="3045036" cy="193762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4" idx="5"/>
            <a:endCxn id="72" idx="1"/>
          </p:cNvCxnSpPr>
          <p:nvPr/>
        </p:nvCxnSpPr>
        <p:spPr>
          <a:xfrm rot="16200000" flipH="1">
            <a:off x="681654" y="3552068"/>
            <a:ext cx="1349319" cy="1181018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119"/>
          <p:cNvSpPr/>
          <p:nvPr/>
        </p:nvSpPr>
        <p:spPr>
          <a:xfrm>
            <a:off x="7164811" y="4648978"/>
            <a:ext cx="979551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Reduce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78570" y="5623181"/>
            <a:ext cx="3789214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pPr algn="ctr"/>
            <a:r>
              <a:rPr lang="en-US" sz="1600" dirty="0" smtClean="0"/>
              <a:t>Map 2 completes. AM informs reducer of shuffle data</a:t>
            </a:r>
            <a:br>
              <a:rPr lang="en-US" sz="1600" dirty="0" smtClean="0"/>
            </a:br>
            <a:r>
              <a:rPr lang="en-US" sz="1600" dirty="0" smtClean="0"/>
              <a:t>location for map 2 and reducer retrieves</a:t>
            </a:r>
          </a:p>
        </p:txBody>
      </p:sp>
      <p:cxnSp>
        <p:nvCxnSpPr>
          <p:cNvPr id="39" name="Elbow Connector 38"/>
          <p:cNvCxnSpPr/>
          <p:nvPr/>
        </p:nvCxnSpPr>
        <p:spPr>
          <a:xfrm rot="5400000" flipH="1">
            <a:off x="5036079" y="2354895"/>
            <a:ext cx="19027" cy="5318283"/>
          </a:xfrm>
          <a:prstGeom prst="bentConnector3">
            <a:avLst>
              <a:gd name="adj1" fmla="val -1829043"/>
            </a:avLst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0" idx="0"/>
            <a:endCxn id="76" idx="2"/>
          </p:cNvCxnSpPr>
          <p:nvPr/>
        </p:nvCxnSpPr>
        <p:spPr>
          <a:xfrm rot="16200000" flipV="1">
            <a:off x="6946966" y="3941356"/>
            <a:ext cx="925467" cy="489777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696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3766695" y="911867"/>
            <a:ext cx="1660819" cy="1020423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937699" y="3180679"/>
            <a:ext cx="2388104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766695" y="3180680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556041" y="3180679"/>
            <a:ext cx="1660819" cy="2442501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871"/>
            <a:ext cx="8521065" cy="1083309"/>
          </a:xfrm>
        </p:spPr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on YARN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5/28/14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478565" y="3180679"/>
            <a:ext cx="336522" cy="336522"/>
          </a:xfrm>
          <a:prstGeom prst="smileyFace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775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 useBgFill="1">
        <p:nvSpPr>
          <p:cNvPr id="25" name="Rounded Rectangle 24"/>
          <p:cNvSpPr/>
          <p:nvPr/>
        </p:nvSpPr>
        <p:spPr>
          <a:xfrm>
            <a:off x="4157474" y="1210341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RM</a:t>
            </a:r>
          </a:p>
        </p:txBody>
      </p:sp>
      <p:sp useBgFill="1">
        <p:nvSpPr>
          <p:cNvPr id="26" name="Rounded Rectangle 25"/>
          <p:cNvSpPr/>
          <p:nvPr/>
        </p:nvSpPr>
        <p:spPr>
          <a:xfrm>
            <a:off x="4157475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sp useBgFill="1">
        <p:nvSpPr>
          <p:cNvPr id="27" name="Rounded Rectangle 26"/>
          <p:cNvSpPr/>
          <p:nvPr/>
        </p:nvSpPr>
        <p:spPr>
          <a:xfrm>
            <a:off x="1946822" y="3349734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31" name="Straight Arrow Connector 30"/>
          <p:cNvCxnSpPr>
            <a:stCxn id="26" idx="0"/>
            <a:endCxn id="25" idx="2"/>
          </p:cNvCxnSpPr>
          <p:nvPr/>
        </p:nvCxnSpPr>
        <p:spPr>
          <a:xfrm rot="16200000" flipV="1">
            <a:off x="3715090" y="2466925"/>
            <a:ext cx="1764028" cy="1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1"/>
          </p:cNvCxnSpPr>
          <p:nvPr/>
        </p:nvCxnSpPr>
        <p:spPr>
          <a:xfrm rot="5400000" flipH="1" flipV="1">
            <a:off x="2367293" y="1559554"/>
            <a:ext cx="1952108" cy="162825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1946822" y="4629951"/>
            <a:ext cx="879257" cy="374571"/>
          </a:xfrm>
          <a:prstGeom prst="round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AM</a:t>
            </a:r>
          </a:p>
        </p:txBody>
      </p:sp>
      <p:sp useBgFill="1">
        <p:nvSpPr>
          <p:cNvPr id="76" name="Rounded Rectangle 75"/>
          <p:cNvSpPr/>
          <p:nvPr/>
        </p:nvSpPr>
        <p:spPr>
          <a:xfrm>
            <a:off x="6725181" y="3348940"/>
            <a:ext cx="879257" cy="374571"/>
          </a:xfrm>
          <a:prstGeom prst="roundRect">
            <a:avLst/>
          </a:prstGeom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</a:t>
            </a:r>
          </a:p>
        </p:txBody>
      </p:sp>
      <p:cxnSp>
        <p:nvCxnSpPr>
          <p:cNvPr id="78" name="Straight Arrow Connector 77"/>
          <p:cNvCxnSpPr>
            <a:stCxn id="76" idx="0"/>
            <a:endCxn id="25" idx="3"/>
          </p:cNvCxnSpPr>
          <p:nvPr/>
        </p:nvCxnSpPr>
        <p:spPr>
          <a:xfrm rot="16200000" flipV="1">
            <a:off x="5125115" y="1309244"/>
            <a:ext cx="1951313" cy="2128079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 flipH="1" flipV="1">
            <a:off x="1832744" y="2138621"/>
            <a:ext cx="3045036" cy="193762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4" idx="5"/>
            <a:endCxn id="72" idx="1"/>
          </p:cNvCxnSpPr>
          <p:nvPr/>
        </p:nvCxnSpPr>
        <p:spPr>
          <a:xfrm rot="16200000" flipH="1">
            <a:off x="681654" y="3552068"/>
            <a:ext cx="1349319" cy="1181018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56041" y="5623181"/>
            <a:ext cx="6769762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pPr algn="ctr"/>
            <a:r>
              <a:rPr lang="en-US" sz="1600" dirty="0" smtClean="0"/>
              <a:t>Reducer completes. AM commits final output, copies job history,</a:t>
            </a:r>
            <a:br>
              <a:rPr lang="en-US" sz="1600" dirty="0" smtClean="0"/>
            </a:br>
            <a:r>
              <a:rPr lang="en-US" sz="1600" dirty="0" smtClean="0"/>
              <a:t>cleans staging area, and unregisters from RM before exiting</a:t>
            </a:r>
            <a:br>
              <a:rPr lang="en-US" sz="1600" dirty="0" smtClean="0"/>
            </a:b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600606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 anchorCtr="1"/>
          <a:lstStyle/>
          <a:p>
            <a:pPr defTabSz="457200">
              <a:lnSpc>
                <a:spcPct val="81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1" dirty="0" err="1">
                <a:solidFill>
                  <a:srgbClr val="800080"/>
                </a:solidFill>
                <a:ea typeface="ＭＳ Ｐゴシック" pitchFamily="34" charset="-128"/>
              </a:rPr>
              <a:t>Hadoop</a:t>
            </a:r>
            <a:r>
              <a:rPr lang="en-GB" sz="2800" b="1" dirty="0">
                <a:solidFill>
                  <a:srgbClr val="800080"/>
                </a:solidFill>
                <a:ea typeface="ＭＳ Ｐゴシック" pitchFamily="34" charset="-128"/>
              </a:rPr>
              <a:t> HDFS + MR </a:t>
            </a:r>
            <a:r>
              <a:rPr lang="en-GB" sz="2800" b="1" dirty="0" smtClean="0">
                <a:solidFill>
                  <a:srgbClr val="800080"/>
                </a:solidFill>
                <a:ea typeface="ＭＳ Ｐゴシック" pitchFamily="34" charset="-128"/>
              </a:rPr>
              <a:t>cluster</a:t>
            </a:r>
          </a:p>
          <a:p>
            <a:pPr defTabSz="457200">
              <a:lnSpc>
                <a:spcPct val="81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1" dirty="0" smtClean="0">
                <a:solidFill>
                  <a:srgbClr val="800080"/>
                </a:solidFill>
                <a:ea typeface="ＭＳ Ｐゴシック" pitchFamily="34" charset="-128"/>
              </a:rPr>
              <a:t>Putting them together</a:t>
            </a:r>
            <a:endParaRPr lang="en-GB" sz="2800" b="1" dirty="0">
              <a:solidFill>
                <a:srgbClr val="800080"/>
              </a:solidFill>
              <a:ea typeface="ＭＳ Ｐゴシック" pitchFamily="34" charset="-128"/>
            </a:endParaRP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609600" y="5194300"/>
            <a:ext cx="1371600" cy="946150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14" name="Rectangle 6"/>
          <p:cNvSpPr>
            <a:spLocks noChangeArrowheads="1"/>
          </p:cNvSpPr>
          <p:nvPr/>
        </p:nvSpPr>
        <p:spPr bwMode="auto">
          <a:xfrm>
            <a:off x="2286000" y="5194300"/>
            <a:ext cx="1371600" cy="946150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15" name="Rectangle 7"/>
          <p:cNvSpPr>
            <a:spLocks noChangeArrowheads="1"/>
          </p:cNvSpPr>
          <p:nvPr/>
        </p:nvSpPr>
        <p:spPr bwMode="auto">
          <a:xfrm>
            <a:off x="3962400" y="5194300"/>
            <a:ext cx="1371600" cy="946150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5715000" y="5194300"/>
            <a:ext cx="1371600" cy="946150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17" name="Rectangle 9"/>
          <p:cNvSpPr>
            <a:spLocks noChangeArrowheads="1"/>
          </p:cNvSpPr>
          <p:nvPr/>
        </p:nvSpPr>
        <p:spPr bwMode="auto">
          <a:xfrm>
            <a:off x="7391400" y="5194300"/>
            <a:ext cx="1371600" cy="946150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18" name="Oval 10"/>
          <p:cNvSpPr>
            <a:spLocks noChangeArrowheads="1"/>
          </p:cNvSpPr>
          <p:nvPr/>
        </p:nvSpPr>
        <p:spPr bwMode="auto">
          <a:xfrm>
            <a:off x="1371600" y="5270500"/>
            <a:ext cx="533400" cy="436563"/>
          </a:xfrm>
          <a:prstGeom prst="ellipse">
            <a:avLst/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D</a:t>
            </a:r>
          </a:p>
        </p:txBody>
      </p:sp>
      <p:sp>
        <p:nvSpPr>
          <p:cNvPr id="145419" name="Oval 11"/>
          <p:cNvSpPr>
            <a:spLocks noChangeArrowheads="1"/>
          </p:cNvSpPr>
          <p:nvPr/>
        </p:nvSpPr>
        <p:spPr bwMode="auto">
          <a:xfrm>
            <a:off x="4724400" y="5270500"/>
            <a:ext cx="533400" cy="436563"/>
          </a:xfrm>
          <a:prstGeom prst="ellipse">
            <a:avLst/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D</a:t>
            </a:r>
          </a:p>
        </p:txBody>
      </p:sp>
      <p:sp>
        <p:nvSpPr>
          <p:cNvPr id="145420" name="Oval 12"/>
          <p:cNvSpPr>
            <a:spLocks noChangeArrowheads="1"/>
          </p:cNvSpPr>
          <p:nvPr/>
        </p:nvSpPr>
        <p:spPr bwMode="auto">
          <a:xfrm>
            <a:off x="6477000" y="5270500"/>
            <a:ext cx="533400" cy="436563"/>
          </a:xfrm>
          <a:prstGeom prst="ellipse">
            <a:avLst/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D</a:t>
            </a:r>
          </a:p>
        </p:txBody>
      </p:sp>
      <p:sp>
        <p:nvSpPr>
          <p:cNvPr id="145421" name="Oval 13"/>
          <p:cNvSpPr>
            <a:spLocks noChangeArrowheads="1"/>
          </p:cNvSpPr>
          <p:nvPr/>
        </p:nvSpPr>
        <p:spPr bwMode="auto">
          <a:xfrm>
            <a:off x="8153400" y="5270500"/>
            <a:ext cx="533400" cy="436563"/>
          </a:xfrm>
          <a:prstGeom prst="ellipse">
            <a:avLst/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D</a:t>
            </a:r>
          </a:p>
        </p:txBody>
      </p:sp>
      <p:sp>
        <p:nvSpPr>
          <p:cNvPr id="145422" name="Oval 14"/>
          <p:cNvSpPr>
            <a:spLocks noChangeArrowheads="1"/>
          </p:cNvSpPr>
          <p:nvPr/>
        </p:nvSpPr>
        <p:spPr bwMode="auto">
          <a:xfrm>
            <a:off x="2362200" y="5270500"/>
            <a:ext cx="533400" cy="436563"/>
          </a:xfrm>
          <a:prstGeom prst="ellipse">
            <a:avLst/>
          </a:prstGeom>
          <a:gradFill rotWithShape="1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dirty="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N</a:t>
            </a:r>
          </a:p>
        </p:txBody>
      </p:sp>
      <p:sp>
        <p:nvSpPr>
          <p:cNvPr id="145423" name="Oval 15"/>
          <p:cNvSpPr>
            <a:spLocks noChangeArrowheads="1"/>
          </p:cNvSpPr>
          <p:nvPr/>
        </p:nvSpPr>
        <p:spPr bwMode="auto">
          <a:xfrm>
            <a:off x="685800" y="5270500"/>
            <a:ext cx="533400" cy="436563"/>
          </a:xfrm>
          <a:prstGeom prst="ellipse">
            <a:avLst/>
          </a:prstGeom>
          <a:gradFill rotWithShape="1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dirty="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N</a:t>
            </a:r>
          </a:p>
        </p:txBody>
      </p:sp>
      <p:sp>
        <p:nvSpPr>
          <p:cNvPr id="145424" name="AutoShape 16"/>
          <p:cNvSpPr>
            <a:spLocks noChangeArrowheads="1"/>
          </p:cNvSpPr>
          <p:nvPr/>
        </p:nvSpPr>
        <p:spPr bwMode="auto">
          <a:xfrm>
            <a:off x="2819400" y="3689350"/>
            <a:ext cx="16764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dirty="0" smtClean="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Resource</a:t>
            </a:r>
          </a:p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Manager</a:t>
            </a:r>
            <a:endParaRPr lang="en-GB" sz="2400" dirty="0">
              <a:solidFill>
                <a:schemeClr val="accent2"/>
              </a:solidFill>
              <a:latin typeface="Times New Roman" pitchFamily="18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45425" name="AutoShape 17"/>
          <p:cNvSpPr>
            <a:spLocks noChangeArrowheads="1"/>
          </p:cNvSpPr>
          <p:nvPr/>
        </p:nvSpPr>
        <p:spPr bwMode="auto">
          <a:xfrm>
            <a:off x="2819400" y="2590800"/>
            <a:ext cx="16764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Namenode</a:t>
            </a:r>
          </a:p>
        </p:txBody>
      </p:sp>
      <p:sp>
        <p:nvSpPr>
          <p:cNvPr id="145426" name="Text Box 18"/>
          <p:cNvSpPr txBox="1">
            <a:spLocks noChangeArrowheads="1"/>
          </p:cNvSpPr>
          <p:nvPr/>
        </p:nvSpPr>
        <p:spPr bwMode="auto">
          <a:xfrm>
            <a:off x="1981200" y="6140450"/>
            <a:ext cx="4910992" cy="3509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 dirty="0">
                <a:solidFill>
                  <a:srgbClr val="7B0099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Machines with </a:t>
            </a:r>
            <a:r>
              <a:rPr lang="en-GB" sz="2000" dirty="0" err="1">
                <a:solidFill>
                  <a:srgbClr val="7B0099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Datanodes</a:t>
            </a:r>
            <a:r>
              <a:rPr lang="en-GB" sz="2000" dirty="0">
                <a:solidFill>
                  <a:srgbClr val="7B0099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 and </a:t>
            </a:r>
            <a:r>
              <a:rPr lang="en-GB" sz="2000" dirty="0" err="1" smtClean="0">
                <a:solidFill>
                  <a:srgbClr val="7B0099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NodeManagers</a:t>
            </a:r>
            <a:endParaRPr lang="en-GB" sz="2000" dirty="0">
              <a:solidFill>
                <a:srgbClr val="7B0099"/>
              </a:solidFill>
              <a:latin typeface="Times New Roman" pitchFamily="18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45427" name="Oval 19"/>
          <p:cNvSpPr>
            <a:spLocks noChangeArrowheads="1"/>
          </p:cNvSpPr>
          <p:nvPr/>
        </p:nvSpPr>
        <p:spPr bwMode="auto">
          <a:xfrm>
            <a:off x="4038600" y="5270500"/>
            <a:ext cx="533400" cy="436563"/>
          </a:xfrm>
          <a:prstGeom prst="ellipse">
            <a:avLst/>
          </a:prstGeom>
          <a:gradFill rotWithShape="1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dirty="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N</a:t>
            </a:r>
          </a:p>
        </p:txBody>
      </p:sp>
      <p:sp>
        <p:nvSpPr>
          <p:cNvPr id="145428" name="Oval 20"/>
          <p:cNvSpPr>
            <a:spLocks noChangeArrowheads="1"/>
          </p:cNvSpPr>
          <p:nvPr/>
        </p:nvSpPr>
        <p:spPr bwMode="auto">
          <a:xfrm>
            <a:off x="5867400" y="5270500"/>
            <a:ext cx="533400" cy="436563"/>
          </a:xfrm>
          <a:prstGeom prst="ellipse">
            <a:avLst/>
          </a:prstGeom>
          <a:gradFill rotWithShape="1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dirty="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N</a:t>
            </a:r>
          </a:p>
        </p:txBody>
      </p:sp>
      <p:sp>
        <p:nvSpPr>
          <p:cNvPr id="145429" name="Oval 21"/>
          <p:cNvSpPr>
            <a:spLocks noChangeArrowheads="1"/>
          </p:cNvSpPr>
          <p:nvPr/>
        </p:nvSpPr>
        <p:spPr bwMode="auto">
          <a:xfrm>
            <a:off x="7467600" y="5270500"/>
            <a:ext cx="533400" cy="436563"/>
          </a:xfrm>
          <a:prstGeom prst="ellipse">
            <a:avLst/>
          </a:prstGeom>
          <a:gradFill rotWithShape="1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dirty="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N</a:t>
            </a:r>
          </a:p>
        </p:txBody>
      </p:sp>
      <p:sp>
        <p:nvSpPr>
          <p:cNvPr id="145430" name="Oval 22"/>
          <p:cNvSpPr>
            <a:spLocks noChangeArrowheads="1"/>
          </p:cNvSpPr>
          <p:nvPr/>
        </p:nvSpPr>
        <p:spPr bwMode="auto">
          <a:xfrm>
            <a:off x="3048000" y="5270500"/>
            <a:ext cx="533400" cy="436563"/>
          </a:xfrm>
          <a:prstGeom prst="ellipse">
            <a:avLst/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D</a:t>
            </a:r>
          </a:p>
        </p:txBody>
      </p:sp>
      <p:sp>
        <p:nvSpPr>
          <p:cNvPr id="145431" name="Oval 23"/>
          <p:cNvSpPr>
            <a:spLocks noChangeArrowheads="1"/>
          </p:cNvSpPr>
          <p:nvPr/>
        </p:nvSpPr>
        <p:spPr bwMode="auto">
          <a:xfrm>
            <a:off x="609600" y="3505200"/>
            <a:ext cx="762000" cy="457200"/>
          </a:xfrm>
          <a:prstGeom prst="ellipse">
            <a:avLst/>
          </a:prstGeom>
          <a:gradFill rotWithShape="1">
            <a:gsLst>
              <a:gs pos="0">
                <a:srgbClr val="FFFFFF">
                  <a:gamma/>
                  <a:shade val="46275"/>
                  <a:invGamma/>
                </a:srgbClr>
              </a:gs>
              <a:gs pos="5000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5400000" scaled="1"/>
          </a:gradFill>
          <a:ln w="9398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dirty="0">
                <a:solidFill>
                  <a:schemeClr val="accent2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Client</a:t>
            </a:r>
          </a:p>
        </p:txBody>
      </p:sp>
      <p:sp>
        <p:nvSpPr>
          <p:cNvPr id="145432" name="Line 24"/>
          <p:cNvSpPr>
            <a:spLocks noChangeShapeType="1"/>
          </p:cNvSpPr>
          <p:nvPr/>
        </p:nvSpPr>
        <p:spPr bwMode="auto">
          <a:xfrm>
            <a:off x="1295400" y="3733800"/>
            <a:ext cx="1524000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5433" name="Text Box 25"/>
          <p:cNvSpPr txBox="1">
            <a:spLocks noChangeArrowheads="1"/>
          </p:cNvSpPr>
          <p:nvPr/>
        </p:nvSpPr>
        <p:spPr bwMode="auto">
          <a:xfrm>
            <a:off x="1295400" y="3886200"/>
            <a:ext cx="1168005" cy="29969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dirty="0">
                <a:solidFill>
                  <a:srgbClr val="7B0099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Submit </a:t>
            </a:r>
            <a:r>
              <a:rPr lang="en-GB" sz="1600" dirty="0" smtClean="0">
                <a:solidFill>
                  <a:srgbClr val="7B0099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App</a:t>
            </a:r>
            <a:endParaRPr lang="en-GB" sz="1600" dirty="0">
              <a:solidFill>
                <a:srgbClr val="7B0099"/>
              </a:solidFill>
              <a:latin typeface="Times New Roman" pitchFamily="18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45434" name="AutoShape 26"/>
          <p:cNvSpPr>
            <a:spLocks/>
          </p:cNvSpPr>
          <p:nvPr/>
        </p:nvSpPr>
        <p:spPr bwMode="auto">
          <a:xfrm flipH="1">
            <a:off x="4800600" y="2590800"/>
            <a:ext cx="533400" cy="1981200"/>
          </a:xfrm>
          <a:prstGeom prst="leftBrace">
            <a:avLst>
              <a:gd name="adj1" fmla="val 54167"/>
              <a:gd name="adj2" fmla="val 50000"/>
            </a:avLst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35" name="Text Box 27"/>
          <p:cNvSpPr txBox="1">
            <a:spLocks noChangeArrowheads="1"/>
          </p:cNvSpPr>
          <p:nvPr/>
        </p:nvSpPr>
        <p:spPr bwMode="auto">
          <a:xfrm>
            <a:off x="5410200" y="3429000"/>
            <a:ext cx="1766888" cy="311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dirty="0">
                <a:solidFill>
                  <a:srgbClr val="7B0099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HTTP Monitoring UI</a:t>
            </a:r>
            <a:r>
              <a:rPr lang="en-GB" sz="1800" dirty="0">
                <a:solidFill>
                  <a:srgbClr val="7B0099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 </a:t>
            </a:r>
          </a:p>
        </p:txBody>
      </p:sp>
      <p:sp>
        <p:nvSpPr>
          <p:cNvPr id="145436" name="Line 28"/>
          <p:cNvSpPr>
            <a:spLocks noChangeShapeType="1"/>
          </p:cNvSpPr>
          <p:nvPr/>
        </p:nvSpPr>
        <p:spPr bwMode="auto">
          <a:xfrm flipV="1">
            <a:off x="1295400" y="3048000"/>
            <a:ext cx="1524000" cy="609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5437" name="Text Box 29"/>
          <p:cNvSpPr txBox="1">
            <a:spLocks noChangeArrowheads="1"/>
          </p:cNvSpPr>
          <p:nvPr/>
        </p:nvSpPr>
        <p:spPr bwMode="auto">
          <a:xfrm>
            <a:off x="1371600" y="2819400"/>
            <a:ext cx="9271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dirty="0">
                <a:solidFill>
                  <a:srgbClr val="7B0099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Get Block</a:t>
            </a:r>
          </a:p>
          <a:p>
            <a:pPr defTabSz="457200">
              <a:lnSpc>
                <a:spcPct val="8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dirty="0">
                <a:solidFill>
                  <a:srgbClr val="7B0099"/>
                </a:solidFill>
                <a:latin typeface="Times New Roman" pitchFamily="18" charset="0"/>
                <a:ea typeface="ＭＳ Ｐゴシック" pitchFamily="34" charset="-128"/>
                <a:cs typeface="Arial" charset="0"/>
              </a:rPr>
              <a:t> Locations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371600"/>
            <a:ext cx="8229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ea typeface="ＭＳ Ｐゴシック" pitchFamily="34" charset="-128"/>
              </a:rPr>
              <a:t>Locality optimizations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400" dirty="0">
                <a:ea typeface="ＭＳ Ｐゴシック" pitchFamily="34" charset="-128"/>
              </a:rPr>
              <a:t>With large data, bandwidth to data is a problem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400" dirty="0">
                <a:ea typeface="ＭＳ Ｐゴシック" pitchFamily="34" charset="-128"/>
              </a:rPr>
              <a:t>Map tasks are scheduled close to the inputs when possible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ea typeface="ＭＳ Ｐゴシック" pitchFamily="34" charset="-128"/>
              </a:rPr>
              <a:t>Automatic re-execution on failure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733800" y="4419600"/>
            <a:ext cx="381000" cy="609600"/>
            <a:chOff x="2687" y="1344"/>
            <a:chExt cx="183" cy="671"/>
          </a:xfrm>
        </p:grpSpPr>
        <p:cxnSp>
          <p:nvCxnSpPr>
            <p:cNvPr id="145440" name="AutoShape 32"/>
            <p:cNvCxnSpPr>
              <a:cxnSpLocks noChangeShapeType="1"/>
            </p:cNvCxnSpPr>
            <p:nvPr/>
          </p:nvCxnSpPr>
          <p:spPr bwMode="auto">
            <a:xfrm flipV="1">
              <a:off x="2687" y="1344"/>
              <a:ext cx="1" cy="672"/>
            </a:xfrm>
            <a:prstGeom prst="straightConnector1">
              <a:avLst/>
            </a:prstGeom>
            <a:noFill/>
            <a:ln w="15840">
              <a:solidFill>
                <a:srgbClr val="000000"/>
              </a:solidFill>
              <a:prstDash val="dash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145441" name="Text Box 33"/>
            <p:cNvSpPr txBox="1">
              <a:spLocks noChangeArrowheads="1"/>
            </p:cNvSpPr>
            <p:nvPr/>
          </p:nvSpPr>
          <p:spPr bwMode="auto">
            <a:xfrm rot="16200000">
              <a:off x="2515" y="1568"/>
              <a:ext cx="577" cy="13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defTabSz="457200">
                <a:lnSpc>
                  <a:spcPct val="80000"/>
                </a:lnSpc>
                <a:spcBef>
                  <a:spcPts val="625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←. tasks</a:t>
              </a:r>
            </a:p>
          </p:txBody>
        </p:sp>
      </p:grpSp>
      <p:sp>
        <p:nvSpPr>
          <p:cNvPr id="145442" name="Rectangle 34"/>
          <p:cNvSpPr>
            <a:spLocks noChangeArrowheads="1"/>
          </p:cNvSpPr>
          <p:nvPr/>
        </p:nvSpPr>
        <p:spPr bwMode="auto">
          <a:xfrm>
            <a:off x="381000" y="4953000"/>
            <a:ext cx="8534400" cy="1524000"/>
          </a:xfrm>
          <a:prstGeom prst="rect">
            <a:avLst/>
          </a:prstGeom>
          <a:noFill/>
          <a:ln w="6350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FCBA-AEB6-C34E-BEFB-A3801552C4F9}" type="datetime1">
              <a:rPr lang="en-US" smtClean="0"/>
              <a:pPr/>
              <a:t>5/28/14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 b="1947"/>
          <a:stretch>
            <a:fillRect/>
          </a:stretch>
        </p:blipFill>
        <p:spPr bwMode="auto">
          <a:xfrm>
            <a:off x="5826898" y="1422147"/>
            <a:ext cx="2111239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6408" y="1795527"/>
            <a:ext cx="726141" cy="356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96348" y="3068608"/>
            <a:ext cx="152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quick brown fox</a:t>
            </a:r>
          </a:p>
        </p:txBody>
      </p:sp>
      <p:sp>
        <p:nvSpPr>
          <p:cNvPr id="8" name="Rectangle 7"/>
          <p:cNvSpPr/>
          <p:nvPr/>
        </p:nvSpPr>
        <p:spPr>
          <a:xfrm>
            <a:off x="796348" y="3373408"/>
            <a:ext cx="152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fox ate the mouse</a:t>
            </a:r>
          </a:p>
        </p:txBody>
      </p:sp>
      <p:sp>
        <p:nvSpPr>
          <p:cNvPr id="9" name="Rectangle 8"/>
          <p:cNvSpPr/>
          <p:nvPr/>
        </p:nvSpPr>
        <p:spPr>
          <a:xfrm>
            <a:off x="796348" y="3678208"/>
            <a:ext cx="152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how now brown cow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 b="1721"/>
          <a:stretch>
            <a:fillRect/>
          </a:stretch>
        </p:blipFill>
        <p:spPr bwMode="auto">
          <a:xfrm>
            <a:off x="2315362" y="1412622"/>
            <a:ext cx="1234262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 b="2061"/>
          <a:stretch>
            <a:fillRect/>
          </a:stretch>
        </p:blipFill>
        <p:spPr bwMode="auto">
          <a:xfrm>
            <a:off x="3701250" y="1426910"/>
            <a:ext cx="2237364" cy="411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9807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82716E-6 L -8.33333E-7 -0.194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3428E-6 -1.5887E-6 L -4.73428E-6 0.177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of using Map/Reduce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sz="2400" b="1" dirty="0" smtClean="0"/>
              <a:t>Map-Reduce Java API</a:t>
            </a:r>
          </a:p>
          <a:p>
            <a:pPr lvl="1"/>
            <a:r>
              <a:rPr lang="en-GB" sz="1400" dirty="0" smtClean="0"/>
              <a:t>http://hadoop.apache.org/mapreduce/</a:t>
            </a:r>
          </a:p>
          <a:p>
            <a:r>
              <a:rPr lang="en-GB" sz="2400" b="1" dirty="0" smtClean="0"/>
              <a:t>Streaming</a:t>
            </a:r>
          </a:p>
          <a:p>
            <a:pPr lvl="1"/>
            <a:r>
              <a:rPr lang="en-GB" sz="1400" dirty="0" smtClean="0"/>
              <a:t>http://hadoop.apache.org/common/docs/current/mapred_tutorial.html</a:t>
            </a:r>
          </a:p>
          <a:p>
            <a:r>
              <a:rPr lang="en-GB" sz="2400" b="1" dirty="0" smtClean="0"/>
              <a:t>Pipes</a:t>
            </a:r>
          </a:p>
          <a:p>
            <a:pPr lvl="1"/>
            <a:r>
              <a:rPr lang="en-GB" sz="1400" dirty="0" smtClean="0"/>
              <a:t>http://hadoop.apache.org/common/docs/current/api/org/apache/hadoop/mapred/pipes/package-summary.html</a:t>
            </a:r>
          </a:p>
          <a:p>
            <a:r>
              <a:rPr lang="en-GB" sz="2400" b="1" dirty="0" smtClean="0"/>
              <a:t>Pig</a:t>
            </a:r>
          </a:p>
          <a:p>
            <a:pPr lvl="1"/>
            <a:r>
              <a:rPr lang="en-GB" sz="1400" dirty="0" smtClean="0"/>
              <a:t>http://hadoop.apache.org/pig/</a:t>
            </a:r>
          </a:p>
          <a:p>
            <a:r>
              <a:rPr lang="en-GB" sz="2400" b="1" dirty="0" smtClean="0"/>
              <a:t>Hive</a:t>
            </a:r>
          </a:p>
          <a:p>
            <a:pPr lvl="1"/>
            <a:r>
              <a:rPr lang="en-GB" sz="1400" dirty="0" smtClean="0"/>
              <a:t>http://hive.apache.org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 &amp; Advertising Sciences</a:t>
            </a:r>
            <a:endParaRPr lang="en-US" sz="2000" i="1" dirty="0" smtClean="0"/>
          </a:p>
        </p:txBody>
      </p:sp>
      <p:sp>
        <p:nvSpPr>
          <p:cNvPr id="52249" name="Rectangle 36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3352800"/>
            <a:ext cx="8229600" cy="838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Database for </a:t>
            </a:r>
            <a:r>
              <a:rPr lang="en-US" sz="1800" b="1" dirty="0" smtClean="0"/>
              <a:t>Search Assist™</a:t>
            </a:r>
            <a:r>
              <a:rPr lang="en-US" sz="1800" dirty="0" smtClean="0"/>
              <a:t> is built using </a:t>
            </a:r>
            <a:r>
              <a:rPr lang="en-US" sz="1800" dirty="0" err="1" smtClean="0"/>
              <a:t>Hadoop</a:t>
            </a:r>
            <a:r>
              <a:rPr lang="en-US" sz="1800" dirty="0" smtClean="0"/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3 years of log-data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20-steps of map-reduce</a:t>
            </a:r>
          </a:p>
          <a:p>
            <a:pPr lvl="1" eaLnBrk="1" hangingPunct="1">
              <a:lnSpc>
                <a:spcPct val="80000"/>
              </a:lnSpc>
            </a:pPr>
            <a:endParaRPr lang="en-US" sz="1600" b="1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b="1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1600" dirty="0" smtClean="0">
              <a:latin typeface="Helvetica" pitchFamily="34" charset="0"/>
              <a:ea typeface="ＭＳ Ｐゴシック" pitchFamily="34" charset="-128"/>
            </a:endParaRPr>
          </a:p>
        </p:txBody>
      </p:sp>
      <p:graphicFrame>
        <p:nvGraphicFramePr>
          <p:cNvPr id="286752" name="Group 32"/>
          <p:cNvGraphicFramePr>
            <a:graphicFrameLocks noGrp="1"/>
          </p:cNvGraphicFramePr>
          <p:nvPr>
            <p:ph sz="half" idx="2"/>
          </p:nvPr>
        </p:nvGraphicFramePr>
        <p:xfrm>
          <a:off x="914400" y="4419600"/>
          <a:ext cx="7239000" cy="2057400"/>
        </p:xfrm>
        <a:graphic>
          <a:graphicData uri="http://schemas.openxmlformats.org/drawingml/2006/table">
            <a:tbl>
              <a:tblPr/>
              <a:tblGrid>
                <a:gridCol w="2413000"/>
                <a:gridCol w="2413000"/>
                <a:gridCol w="2413000"/>
              </a:tblGrid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Before Hadoop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After Hadoop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 minutes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Python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Development 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 weeks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2-3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86E141-B06C-4419-9EDA-FBD3544F8671}" type="slidenum">
              <a:rPr lang="en-US"/>
              <a:pPr>
                <a:defRPr/>
              </a:pPr>
              <a:t>36</a:t>
            </a:fld>
            <a:endParaRPr lang="en-US"/>
          </a:p>
        </p:txBody>
      </p:sp>
      <p:pic>
        <p:nvPicPr>
          <p:cNvPr id="52250" name="Picture 37" descr="Yahoo! Search Assi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905000"/>
            <a:ext cx="59340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33400" y="1371600"/>
            <a:ext cx="777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i="1" dirty="0" smtClean="0"/>
              <a:t>An example application: Search Assist™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Hadoop on Amazon EC2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40B9E4-1AF8-4271-BFC7-F3EF13972114}" type="slidenum">
              <a:rPr lang="en-US"/>
              <a:pPr/>
              <a:t>37</a:t>
            </a:fld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3000" dirty="0"/>
              <a:t>Amazon Elastic </a:t>
            </a:r>
            <a:r>
              <a:rPr lang="en-US" sz="3000" dirty="0" err="1"/>
              <a:t>MapReduce</a:t>
            </a:r>
            <a:endParaRPr lang="en-US" sz="3000" dirty="0"/>
          </a:p>
          <a:p>
            <a:pPr lvl="1"/>
            <a:r>
              <a:rPr lang="en-US" sz="2800" dirty="0"/>
              <a:t>Provides access to hosted </a:t>
            </a:r>
            <a:r>
              <a:rPr lang="en-US" sz="2800" dirty="0" err="1"/>
              <a:t>Hadoop</a:t>
            </a:r>
            <a:r>
              <a:rPr lang="en-US" sz="2800" dirty="0"/>
              <a:t> framework for running user </a:t>
            </a:r>
            <a:r>
              <a:rPr lang="en-US" sz="2800" dirty="0" err="1"/>
              <a:t>Hadoop</a:t>
            </a:r>
            <a:r>
              <a:rPr lang="en-US" sz="2800" dirty="0"/>
              <a:t> jobs</a:t>
            </a:r>
          </a:p>
          <a:p>
            <a:pPr lvl="1"/>
            <a:r>
              <a:rPr lang="en-US" sz="2800" dirty="0"/>
              <a:t>Data is stored in S3</a:t>
            </a:r>
          </a:p>
          <a:p>
            <a:pPr lvl="1"/>
            <a:r>
              <a:rPr lang="en-US" sz="2800" dirty="0"/>
              <a:t>Monitors jobs, and handles machine shutdown after job completion</a:t>
            </a:r>
          </a:p>
          <a:p>
            <a:pPr lvl="1"/>
            <a:r>
              <a:rPr lang="en-US" sz="2800" dirty="0"/>
              <a:t>Billing is hourly per host</a:t>
            </a:r>
          </a:p>
          <a:p>
            <a:pPr lvl="1"/>
            <a:r>
              <a:rPr lang="en-US" sz="2800" dirty="0"/>
              <a:t>Easy to start with </a:t>
            </a:r>
            <a:r>
              <a:rPr lang="en-US" sz="2800" dirty="0" err="1"/>
              <a:t>Hadoop</a:t>
            </a:r>
            <a:r>
              <a:rPr lang="en-US" sz="2800" dirty="0"/>
              <a:t> – No need to build your own </a:t>
            </a:r>
            <a:r>
              <a:rPr lang="en-US" sz="2800" dirty="0" smtClean="0"/>
              <a:t>cluster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B849-FC95-421F-A09F-5A9E25732839}" type="slidenum">
              <a:rPr lang="en-US"/>
              <a:pPr/>
              <a:t>38</a:t>
            </a:fld>
            <a:endParaRPr lang="en-US"/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0" y="84138"/>
            <a:ext cx="7086600" cy="1143000"/>
          </a:xfrm>
        </p:spPr>
        <p:txBody>
          <a:bodyPr lIns="91424" tIns="45712" rIns="91424" bIns="45712"/>
          <a:lstStyle/>
          <a:p>
            <a:r>
              <a:rPr lang="en-US"/>
              <a:t>Apache Hadoop – Open Source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47800"/>
            <a:ext cx="8472488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/>
              <a:t>Multi-Organization Development Community</a:t>
            </a:r>
          </a:p>
          <a:p>
            <a:pPr lvl="1">
              <a:lnSpc>
                <a:spcPct val="90000"/>
              </a:lnSpc>
            </a:pPr>
            <a:r>
              <a:rPr lang="en-US" sz="1800" dirty="0" err="1" smtClean="0"/>
              <a:t>Hortonworks</a:t>
            </a:r>
            <a:r>
              <a:rPr lang="en-US" sz="1800" dirty="0" smtClean="0"/>
              <a:t>, </a:t>
            </a:r>
            <a:r>
              <a:rPr lang="en-US" sz="1800" dirty="0" err="1" smtClean="0"/>
              <a:t>Cloudera</a:t>
            </a:r>
            <a:r>
              <a:rPr lang="en-US" sz="1800" dirty="0" smtClean="0"/>
              <a:t>, </a:t>
            </a:r>
            <a:r>
              <a:rPr lang="en-US" sz="1800" dirty="0" err="1" smtClean="0"/>
              <a:t>MapR</a:t>
            </a:r>
            <a:r>
              <a:rPr lang="en-US" sz="1800" dirty="0" smtClean="0"/>
              <a:t> – Distributions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 smtClean="0"/>
              <a:t>Yahoo, </a:t>
            </a:r>
            <a:r>
              <a:rPr lang="en-US" sz="1800" dirty="0"/>
              <a:t>Facebook, </a:t>
            </a:r>
            <a:r>
              <a:rPr lang="en-US" sz="1800" dirty="0" err="1" smtClean="0"/>
              <a:t>Ebay</a:t>
            </a:r>
            <a:r>
              <a:rPr lang="en-US" sz="1800" dirty="0" smtClean="0"/>
              <a:t>, twitter, … - Major contributors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And various independent programmers</a:t>
            </a:r>
          </a:p>
          <a:p>
            <a:r>
              <a:rPr lang="en-US" sz="2200" dirty="0"/>
              <a:t>Anyone can use </a:t>
            </a:r>
            <a:r>
              <a:rPr lang="en-US" sz="2200" dirty="0" err="1"/>
              <a:t>Hadoop</a:t>
            </a:r>
            <a:r>
              <a:rPr lang="en-US" sz="2200" dirty="0"/>
              <a:t>, for free!</a:t>
            </a:r>
          </a:p>
          <a:p>
            <a:pPr lvl="1"/>
            <a:r>
              <a:rPr lang="en-US" sz="2000" dirty="0" smtClean="0"/>
              <a:t>100+ organizations </a:t>
            </a:r>
            <a:r>
              <a:rPr lang="en-US" sz="2000" dirty="0"/>
              <a:t>have registered their Hadoop usage / clusters</a:t>
            </a:r>
          </a:p>
          <a:p>
            <a:pPr lvl="2"/>
            <a:r>
              <a:rPr lang="en-US" sz="1800" dirty="0"/>
              <a:t>http://wiki.apache.org/hadoop/PoweredBy</a:t>
            </a:r>
          </a:p>
          <a:p>
            <a:pPr lvl="1"/>
            <a:r>
              <a:rPr lang="en-US" sz="2000" dirty="0"/>
              <a:t>Hadoop </a:t>
            </a:r>
            <a:r>
              <a:rPr lang="en-US" sz="2000" dirty="0" smtClean="0"/>
              <a:t>is a popular platform for academic research</a:t>
            </a:r>
          </a:p>
          <a:p>
            <a:r>
              <a:rPr lang="en-US" sz="2400" dirty="0" smtClean="0"/>
              <a:t>Anyone can enhance Hadoop!</a:t>
            </a:r>
          </a:p>
          <a:p>
            <a:pPr lvl="1"/>
            <a:r>
              <a:rPr lang="en-US" sz="2000" dirty="0" smtClean="0"/>
              <a:t>Fix </a:t>
            </a:r>
            <a:r>
              <a:rPr lang="en-US" sz="2000" dirty="0"/>
              <a:t>a bug, submit a test case, write some docs, starting is easy</a:t>
            </a:r>
          </a:p>
          <a:p>
            <a:pPr lvl="1"/>
            <a:r>
              <a:rPr lang="en-US" sz="2000" dirty="0"/>
              <a:t>Publish a new Hadoop application or </a:t>
            </a:r>
            <a:r>
              <a:rPr lang="en-US" sz="2000" dirty="0" smtClean="0"/>
              <a:t>two</a:t>
            </a:r>
            <a:endParaRPr lang="en-US" sz="2000" dirty="0"/>
          </a:p>
          <a:p>
            <a:pPr lvl="1"/>
            <a:r>
              <a:rPr lang="en-US" sz="2000" dirty="0" err="1"/>
              <a:t>Hadoop’s</a:t>
            </a:r>
            <a:r>
              <a:rPr lang="en-US" sz="2000" dirty="0"/>
              <a:t> direction is determined by those who invest in it</a:t>
            </a:r>
          </a:p>
        </p:txBody>
      </p:sp>
      <p:pic>
        <p:nvPicPr>
          <p:cNvPr id="120836" name="Picture 4" descr="asf_logo_wi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828800"/>
            <a:ext cx="3290888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6704013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defTabSz="457200">
              <a:lnSpc>
                <a:spcPct val="93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1">
                <a:solidFill>
                  <a:srgbClr val="800080"/>
                </a:solidFill>
                <a:ea typeface="ＭＳ Ｐゴシック" pitchFamily="34" charset="-128"/>
              </a:rPr>
              <a:t>Any Questions</a:t>
            </a: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057400"/>
            <a:ext cx="2597150" cy="2921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Core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39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fld id="{72ACFB70-5994-4A4C-96CA-049FA038E21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990600" y="3298825"/>
            <a:ext cx="7162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15000"/>
              </a:spcBef>
            </a:pPr>
            <a:r>
              <a:rPr lang="en-US" sz="3600" b="1" dirty="0" err="1" smtClean="0">
                <a:solidFill>
                  <a:schemeClr val="bg1"/>
                </a:solidFill>
                <a:latin typeface="Arial" charset="0"/>
              </a:rPr>
              <a:t>Hadoop</a:t>
            </a:r>
            <a:r>
              <a:rPr lang="en-US" sz="3600" b="1" dirty="0" smtClean="0">
                <a:solidFill>
                  <a:schemeClr val="bg1"/>
                </a:solidFill>
                <a:latin typeface="Arial" charset="0"/>
              </a:rPr>
              <a:t> – Programming with Map-Reduce</a:t>
            </a:r>
            <a:endParaRPr lang="en-US" sz="3600" b="1" dirty="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21065" cy="1083309"/>
          </a:xfrm>
        </p:spPr>
        <p:txBody>
          <a:bodyPr/>
          <a:lstStyle/>
          <a:p>
            <a:r>
              <a:rPr lang="en-US" dirty="0" smtClean="0"/>
              <a:t>Terminology Soup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516573" y="1295400"/>
            <a:ext cx="8301990" cy="4842511"/>
          </a:xfrm>
        </p:spPr>
        <p:txBody>
          <a:bodyPr>
            <a:normAutofit fontScale="77500" lnSpcReduction="20000"/>
          </a:bodyPr>
          <a:lstStyle/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b="1" dirty="0" smtClean="0">
                <a:solidFill>
                  <a:srgbClr val="000000"/>
                </a:solidFill>
              </a:rPr>
              <a:t>Application</a:t>
            </a:r>
          </a:p>
          <a:p>
            <a:pPr marL="565150" lvl="1" indent="-341313">
              <a:spcBef>
                <a:spcPts val="6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 b="1" dirty="0" smtClean="0">
                <a:solidFill>
                  <a:srgbClr val="000000"/>
                </a:solidFill>
              </a:rPr>
              <a:t>Job</a:t>
            </a:r>
          </a:p>
          <a:p>
            <a:pPr marL="798513" lvl="2" indent="-341313">
              <a:spcBef>
                <a:spcPts val="6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000" b="1" dirty="0" smtClean="0">
                <a:solidFill>
                  <a:srgbClr val="000000"/>
                </a:solidFill>
              </a:rPr>
              <a:t>Application Master</a:t>
            </a:r>
          </a:p>
          <a:p>
            <a:pPr marL="962025" lvl="3" indent="-341313">
              <a:spcBef>
                <a:spcPts val="6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b="1" dirty="0" smtClean="0">
                <a:solidFill>
                  <a:srgbClr val="000000"/>
                </a:solidFill>
              </a:rPr>
              <a:t>Task</a:t>
            </a:r>
          </a:p>
          <a:p>
            <a:pPr marL="1133475" lvl="4" indent="-341313">
              <a:spcBef>
                <a:spcPts val="6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700" b="1" dirty="0" smtClean="0">
                <a:solidFill>
                  <a:srgbClr val="000000"/>
                </a:solidFill>
              </a:rPr>
              <a:t>map/reduce</a:t>
            </a:r>
          </a:p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b="1" dirty="0" smtClean="0">
                <a:solidFill>
                  <a:srgbClr val="000000"/>
                </a:solidFill>
              </a:rPr>
              <a:t>Resource Manager</a:t>
            </a:r>
          </a:p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b="1" dirty="0" err="1" smtClean="0">
                <a:solidFill>
                  <a:srgbClr val="000000"/>
                </a:solidFill>
              </a:rPr>
              <a:t>JobClient</a:t>
            </a:r>
            <a:endParaRPr lang="en-GB" sz="3600" b="1" dirty="0" smtClean="0">
              <a:solidFill>
                <a:srgbClr val="000000"/>
              </a:solidFill>
            </a:endParaRPr>
          </a:p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b="1" dirty="0" smtClean="0">
                <a:solidFill>
                  <a:srgbClr val="000000"/>
                </a:solidFill>
              </a:rPr>
              <a:t>Splits</a:t>
            </a:r>
          </a:p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b="1" dirty="0" smtClean="0">
                <a:solidFill>
                  <a:srgbClr val="000000"/>
                </a:solidFill>
              </a:rPr>
              <a:t>Partitions</a:t>
            </a:r>
          </a:p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b="1" dirty="0" err="1" smtClean="0">
                <a:solidFill>
                  <a:srgbClr val="000000"/>
                </a:solidFill>
              </a:rPr>
              <a:t>InputFormat</a:t>
            </a:r>
            <a:r>
              <a:rPr lang="en-GB" sz="3600" b="1" dirty="0" smtClean="0">
                <a:solidFill>
                  <a:srgbClr val="000000"/>
                </a:solidFill>
              </a:rPr>
              <a:t>/</a:t>
            </a:r>
            <a:r>
              <a:rPr lang="en-GB" sz="3600" b="1" dirty="0" err="1" smtClean="0">
                <a:solidFill>
                  <a:srgbClr val="000000"/>
                </a:solidFill>
              </a:rPr>
              <a:t>RecordReader</a:t>
            </a:r>
            <a:endParaRPr lang="en-GB" sz="3600" b="1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21065" cy="1083309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Map/Reduce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– Architecture – Very Pluggable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8200" y="6356350"/>
            <a:ext cx="4953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02DE25-407F-2544-B96A-B64194B6FAE8}" type="slidenum">
              <a:rPr lang="en-US" sz="1000">
                <a:solidFill>
                  <a:srgbClr val="2A3A6C"/>
                </a:solidFill>
              </a:rPr>
              <a:pPr eaLnBrk="1" hangingPunct="1"/>
              <a:t>42</a:t>
            </a:fld>
            <a:endParaRPr lang="en-US" sz="1000">
              <a:solidFill>
                <a:srgbClr val="2A3A6C"/>
              </a:solidFill>
            </a:endParaRPr>
          </a:p>
        </p:txBody>
      </p:sp>
      <p:sp>
        <p:nvSpPr>
          <p:cNvPr id="28675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7696200" y="6356350"/>
            <a:ext cx="7620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>
                <a:solidFill>
                  <a:srgbClr val="2A3A6C"/>
                </a:solidFill>
              </a:rPr>
              <a:t>Confidential</a:t>
            </a:r>
          </a:p>
        </p:txBody>
      </p:sp>
      <p:sp>
        <p:nvSpPr>
          <p:cNvPr id="28676" name="Rectangle 3"/>
          <p:cNvSpPr txBox="1">
            <a:spLocks noChangeArrowheads="1"/>
          </p:cNvSpPr>
          <p:nvPr/>
        </p:nvSpPr>
        <p:spPr bwMode="auto">
          <a:xfrm>
            <a:off x="6172200" y="990600"/>
            <a:ext cx="281940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1800">
                <a:latin typeface="Tahoma" charset="0"/>
              </a:rPr>
              <a:t>Input Phase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Arial" charset="0"/>
              <a:buChar char="•"/>
            </a:pPr>
            <a:r>
              <a:rPr lang="en-US" sz="1600"/>
              <a:t> generates a number of logical </a:t>
            </a:r>
            <a:r>
              <a:rPr lang="en-US" sz="1600" i="1"/>
              <a:t>FileSplits</a:t>
            </a:r>
            <a:r>
              <a:rPr lang="en-US" sz="1600"/>
              <a:t> from input files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1800"/>
              <a:t>RM/AM schedule </a:t>
            </a:r>
            <a:r>
              <a:rPr lang="en-US" sz="1600"/>
              <a:t>mappers close to split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1800"/>
              <a:t>Mapper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Arial" charset="0"/>
              <a:buChar char="•"/>
            </a:pPr>
            <a:r>
              <a:rPr lang="en-US" sz="1600"/>
              <a:t> user defined map() per record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1600"/>
              <a:t>	</a:t>
            </a:r>
            <a:r>
              <a:rPr lang="en-US" sz="1600">
                <a:sym typeface="Wingdings" charset="0"/>
              </a:rPr>
              <a:t> out (key,value)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1800">
                <a:sym typeface="Wingdings" charset="0"/>
              </a:rPr>
              <a:t>Reduce (Framework)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Arial" charset="0"/>
              <a:buChar char="•"/>
            </a:pPr>
            <a:r>
              <a:rPr lang="en-US" sz="1600">
                <a:sym typeface="Wingdings" charset="0"/>
              </a:rPr>
              <a:t> sort/shuffle 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1800">
                <a:sym typeface="Wingdings" charset="0"/>
              </a:rPr>
              <a:t>Reducer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Arial" charset="0"/>
              <a:buChar char="•"/>
            </a:pPr>
            <a:r>
              <a:rPr lang="en-US" sz="1600">
                <a:sym typeface="Wingdings" charset="0"/>
              </a:rPr>
              <a:t> user defined reduce() per distinct key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1400">
                <a:sym typeface="Wingdings" charset="0"/>
              </a:rPr>
              <a:t>      out (key, value) to hd</a:t>
            </a:r>
            <a:r>
              <a:rPr lang="en-US" sz="1600">
                <a:sym typeface="Wingdings" charset="0"/>
              </a:rPr>
              <a:t>fs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endParaRPr lang="en-US" sz="1800">
              <a:sym typeface="Wingdings" charset="0"/>
            </a:endParaRP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1800"/>
              <a:t> </a:t>
            </a:r>
            <a:endParaRPr lang="en-US" sz="1800">
              <a:latin typeface="Tahoma" charset="0"/>
            </a:endParaRPr>
          </a:p>
        </p:txBody>
      </p:sp>
      <p:grpSp>
        <p:nvGrpSpPr>
          <p:cNvPr id="28677" name="Group 47"/>
          <p:cNvGrpSpPr>
            <a:grpSpLocks/>
          </p:cNvGrpSpPr>
          <p:nvPr/>
        </p:nvGrpSpPr>
        <p:grpSpPr bwMode="auto">
          <a:xfrm>
            <a:off x="3352800" y="762000"/>
            <a:ext cx="2743200" cy="5410200"/>
            <a:chOff x="3276600" y="762000"/>
            <a:chExt cx="2743200" cy="5410200"/>
          </a:xfrm>
        </p:grpSpPr>
        <p:sp>
          <p:nvSpPr>
            <p:cNvPr id="2" name="Rectangle 1"/>
            <p:cNvSpPr/>
            <p:nvPr/>
          </p:nvSpPr>
          <p:spPr>
            <a:xfrm>
              <a:off x="3352800" y="1219200"/>
              <a:ext cx="15240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InputFormat</a:t>
              </a:r>
              <a:endPara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52800" y="1828800"/>
              <a:ext cx="457200" cy="228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Split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886200" y="1828800"/>
              <a:ext cx="457200" cy="228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Split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19600" y="1828800"/>
              <a:ext cx="457200" cy="228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Split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52800" y="2286000"/>
              <a:ext cx="457200" cy="228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86200" y="2286000"/>
              <a:ext cx="457200" cy="228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19600" y="2286000"/>
              <a:ext cx="457200" cy="228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52800" y="2743200"/>
              <a:ext cx="4572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86200" y="2743200"/>
              <a:ext cx="4572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19600" y="2743200"/>
              <a:ext cx="4572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map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3352800"/>
              <a:ext cx="10668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Partitioner</a:t>
              </a:r>
              <a:endPara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5" name="Straight Arrow Connector 24"/>
            <p:cNvCxnSpPr>
              <a:stCxn id="8" idx="2"/>
              <a:endCxn id="11" idx="0"/>
            </p:cNvCxnSpPr>
            <p:nvPr/>
          </p:nvCxnSpPr>
          <p:spPr>
            <a:xfrm>
              <a:off x="3581400" y="2057400"/>
              <a:ext cx="0" cy="228600"/>
            </a:xfrm>
            <a:prstGeom prst="straightConnector1">
              <a:avLst/>
            </a:prstGeom>
            <a:ln w="6350">
              <a:solidFill>
                <a:srgbClr val="0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2057400"/>
              <a:ext cx="0" cy="228600"/>
            </a:xfrm>
            <a:prstGeom prst="straightConnector1">
              <a:avLst/>
            </a:prstGeom>
            <a:ln w="6350">
              <a:solidFill>
                <a:srgbClr val="0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648200" y="2057400"/>
              <a:ext cx="0" cy="228600"/>
            </a:xfrm>
            <a:prstGeom prst="straightConnector1">
              <a:avLst/>
            </a:prstGeom>
            <a:ln w="6350">
              <a:solidFill>
                <a:srgbClr val="00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8" idx="0"/>
            </p:cNvCxnSpPr>
            <p:nvPr/>
          </p:nvCxnSpPr>
          <p:spPr>
            <a:xfrm>
              <a:off x="3581400" y="1600200"/>
              <a:ext cx="0" cy="2286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114800" y="1600200"/>
              <a:ext cx="0" cy="2286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4648200" y="1600200"/>
              <a:ext cx="0" cy="2286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581400" y="2514600"/>
              <a:ext cx="0" cy="2286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4114800" y="2514600"/>
              <a:ext cx="0" cy="2286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648200" y="2514600"/>
              <a:ext cx="0" cy="2286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2"/>
            </p:cNvCxnSpPr>
            <p:nvPr/>
          </p:nvCxnSpPr>
          <p:spPr>
            <a:xfrm>
              <a:off x="3581400" y="2971800"/>
              <a:ext cx="228600" cy="3810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72" name="Straight Arrow Connector 28671"/>
            <p:cNvCxnSpPr>
              <a:stCxn id="15" idx="2"/>
              <a:endCxn id="17" idx="0"/>
            </p:cNvCxnSpPr>
            <p:nvPr/>
          </p:nvCxnSpPr>
          <p:spPr>
            <a:xfrm>
              <a:off x="4114800" y="2971800"/>
              <a:ext cx="0" cy="3810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79" name="Straight Arrow Connector 28678"/>
            <p:cNvCxnSpPr>
              <a:stCxn id="16" idx="2"/>
            </p:cNvCxnSpPr>
            <p:nvPr/>
          </p:nvCxnSpPr>
          <p:spPr>
            <a:xfrm flipH="1">
              <a:off x="4419600" y="2971800"/>
              <a:ext cx="228600" cy="3810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3352800" y="4114800"/>
              <a:ext cx="15240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sort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52800" y="4724400"/>
              <a:ext cx="1524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reduce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352800" y="5410200"/>
              <a:ext cx="1524000" cy="381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OutputFormat</a:t>
              </a:r>
              <a:endPara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4114800" y="4495800"/>
              <a:ext cx="0" cy="2286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82" name="TextBox 28681"/>
            <p:cNvSpPr txBox="1"/>
            <p:nvPr/>
          </p:nvSpPr>
          <p:spPr>
            <a:xfrm>
              <a:off x="4343400" y="5181600"/>
              <a:ext cx="1066800" cy="2286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normAutofit fontScale="62500" lnSpcReduction="20000"/>
            </a:bodyPr>
            <a:lstStyle/>
            <a:p>
              <a:pPr>
                <a:defRPr/>
              </a:pPr>
              <a:r>
                <a:rPr lang="en-US" sz="1600" dirty="0"/>
                <a:t>Final (k, v) pairs</a:t>
              </a:r>
            </a:p>
          </p:txBody>
        </p:sp>
        <p:cxnSp>
          <p:nvCxnSpPr>
            <p:cNvPr id="53" name="Straight Arrow Connector 52"/>
            <p:cNvCxnSpPr>
              <a:stCxn id="49" idx="2"/>
            </p:cNvCxnSpPr>
            <p:nvPr/>
          </p:nvCxnSpPr>
          <p:spPr>
            <a:xfrm>
              <a:off x="4114800" y="5105400"/>
              <a:ext cx="0" cy="3048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84" name="Can 28683"/>
            <p:cNvSpPr/>
            <p:nvPr/>
          </p:nvSpPr>
          <p:spPr>
            <a:xfrm>
              <a:off x="5257800" y="1066800"/>
              <a:ext cx="609600" cy="1143000"/>
            </a:xfrm>
            <a:prstGeom prst="can">
              <a:avLst/>
            </a:prstGeom>
            <a:noFill/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34000" y="1447800"/>
              <a:ext cx="457200" cy="228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file</a:t>
              </a:r>
            </a:p>
          </p:txBody>
        </p:sp>
        <p:cxnSp>
          <p:nvCxnSpPr>
            <p:cNvPr id="28686" name="Elbow Connector 28685"/>
            <p:cNvCxnSpPr>
              <a:stCxn id="50" idx="2"/>
            </p:cNvCxnSpPr>
            <p:nvPr/>
          </p:nvCxnSpPr>
          <p:spPr>
            <a:xfrm rot="5400000" flipH="1" flipV="1">
              <a:off x="3124200" y="3124200"/>
              <a:ext cx="3657600" cy="1676400"/>
            </a:xfrm>
            <a:prstGeom prst="bentConnector3">
              <a:avLst>
                <a:gd name="adj1" fmla="val -6250"/>
              </a:avLst>
            </a:prstGeom>
            <a:ln w="6350">
              <a:solidFill>
                <a:srgbClr val="0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52" name="TextBox 28687"/>
            <p:cNvSpPr txBox="1">
              <a:spLocks noChangeArrowheads="1"/>
            </p:cNvSpPr>
            <p:nvPr/>
          </p:nvSpPr>
          <p:spPr bwMode="auto">
            <a:xfrm>
              <a:off x="4953000" y="5486400"/>
              <a:ext cx="762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Writeback to hdfs</a:t>
              </a:r>
            </a:p>
          </p:txBody>
        </p:sp>
        <p:cxnSp>
          <p:nvCxnSpPr>
            <p:cNvPr id="28690" name="Elbow Connector 28689"/>
            <p:cNvCxnSpPr>
              <a:stCxn id="28684" idx="1"/>
              <a:endCxn id="2" idx="0"/>
            </p:cNvCxnSpPr>
            <p:nvPr/>
          </p:nvCxnSpPr>
          <p:spPr>
            <a:xfrm rot="16200000" flipH="1" flipV="1">
              <a:off x="4762500" y="419100"/>
              <a:ext cx="152400" cy="1447800"/>
            </a:xfrm>
            <a:prstGeom prst="bentConnector3">
              <a:avLst>
                <a:gd name="adj1" fmla="val -150000"/>
              </a:avLst>
            </a:prstGeom>
            <a:ln w="6350">
              <a:solidFill>
                <a:srgbClr val="0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93" name="Straight Arrow Connector 28692"/>
            <p:cNvCxnSpPr>
              <a:stCxn id="17" idx="2"/>
              <a:endCxn id="46" idx="0"/>
            </p:cNvCxnSpPr>
            <p:nvPr/>
          </p:nvCxnSpPr>
          <p:spPr>
            <a:xfrm>
              <a:off x="4114800" y="3733800"/>
              <a:ext cx="0" cy="381000"/>
            </a:xfrm>
            <a:prstGeom prst="straightConnector1">
              <a:avLst/>
            </a:prstGeom>
            <a:ln w="63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5334000" y="1828800"/>
              <a:ext cx="457200" cy="228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file</a:t>
              </a:r>
            </a:p>
          </p:txBody>
        </p:sp>
        <p:sp>
          <p:nvSpPr>
            <p:cNvPr id="28756" name="TextBox 66"/>
            <p:cNvSpPr txBox="1">
              <a:spLocks noChangeArrowheads="1"/>
            </p:cNvSpPr>
            <p:nvPr/>
          </p:nvSpPr>
          <p:spPr bwMode="auto">
            <a:xfrm>
              <a:off x="4800600" y="2438400"/>
              <a:ext cx="12192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Input </a:t>
              </a:r>
            </a:p>
            <a:p>
              <a:pPr eaLnBrk="1" hangingPunct="1"/>
              <a:r>
                <a:rPr lang="en-US" sz="1000"/>
                <a:t>(k,v) pairs)</a:t>
              </a:r>
            </a:p>
          </p:txBody>
        </p:sp>
        <p:sp>
          <p:nvSpPr>
            <p:cNvPr id="28757" name="TextBox 69"/>
            <p:cNvSpPr txBox="1">
              <a:spLocks noChangeArrowheads="1"/>
            </p:cNvSpPr>
            <p:nvPr/>
          </p:nvSpPr>
          <p:spPr bwMode="auto">
            <a:xfrm>
              <a:off x="4724400" y="2971800"/>
              <a:ext cx="914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Intermediate</a:t>
              </a:r>
            </a:p>
            <a:p>
              <a:pPr eaLnBrk="1" hangingPunct="1"/>
              <a:r>
                <a:rPr lang="en-US" sz="1000"/>
                <a:t> (k,v) pairs</a:t>
              </a:r>
            </a:p>
          </p:txBody>
        </p:sp>
        <p:sp>
          <p:nvSpPr>
            <p:cNvPr id="28696" name="Rectangle 28695"/>
            <p:cNvSpPr/>
            <p:nvPr/>
          </p:nvSpPr>
          <p:spPr>
            <a:xfrm>
              <a:off x="3276600" y="762000"/>
              <a:ext cx="2667000" cy="5410200"/>
            </a:xfrm>
            <a:prstGeom prst="rect">
              <a:avLst/>
            </a:prstGeom>
            <a:noFill/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990600" y="1219200"/>
            <a:ext cx="1524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InputFormat</a:t>
            </a:r>
            <a:endParaRPr lang="en-US" sz="10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990600" y="1828800"/>
            <a:ext cx="457200" cy="228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Split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524000" y="1828800"/>
            <a:ext cx="457200" cy="228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Split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057400" y="1828800"/>
            <a:ext cx="457200" cy="228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Split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90600" y="2286000"/>
            <a:ext cx="45720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524000" y="2286000"/>
            <a:ext cx="45720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RR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057400" y="2286000"/>
            <a:ext cx="45720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RR</a:t>
            </a:r>
          </a:p>
        </p:txBody>
      </p:sp>
      <p:sp>
        <p:nvSpPr>
          <p:cNvPr id="81" name="Rectangle 80"/>
          <p:cNvSpPr/>
          <p:nvPr/>
        </p:nvSpPr>
        <p:spPr>
          <a:xfrm>
            <a:off x="990600" y="2743200"/>
            <a:ext cx="4572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map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524000" y="2743200"/>
            <a:ext cx="4572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map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57400" y="2743200"/>
            <a:ext cx="4572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map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219200" y="3352800"/>
            <a:ext cx="10668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Partitioner</a:t>
            </a:r>
            <a:endParaRPr lang="en-US" sz="10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5" name="Straight Arrow Connector 84"/>
          <p:cNvCxnSpPr>
            <a:stCxn id="75" idx="2"/>
            <a:endCxn id="78" idx="0"/>
          </p:cNvCxnSpPr>
          <p:nvPr/>
        </p:nvCxnSpPr>
        <p:spPr>
          <a:xfrm>
            <a:off x="1219200" y="2057400"/>
            <a:ext cx="0" cy="228600"/>
          </a:xfrm>
          <a:prstGeom prst="straightConnector1">
            <a:avLst/>
          </a:prstGeom>
          <a:ln w="6350">
            <a:solidFill>
              <a:srgbClr val="00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752600" y="2057400"/>
            <a:ext cx="0" cy="228600"/>
          </a:xfrm>
          <a:prstGeom prst="straightConnector1">
            <a:avLst/>
          </a:prstGeom>
          <a:ln w="6350">
            <a:solidFill>
              <a:srgbClr val="00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286000" y="2057400"/>
            <a:ext cx="0" cy="228600"/>
          </a:xfrm>
          <a:prstGeom prst="straightConnector1">
            <a:avLst/>
          </a:prstGeom>
          <a:ln w="6350">
            <a:solidFill>
              <a:srgbClr val="00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75" idx="0"/>
          </p:cNvCxnSpPr>
          <p:nvPr/>
        </p:nvCxnSpPr>
        <p:spPr>
          <a:xfrm>
            <a:off x="1219200" y="1600200"/>
            <a:ext cx="0" cy="228600"/>
          </a:xfrm>
          <a:prstGeom prst="straightConnector1">
            <a:avLst/>
          </a:prstGeom>
          <a:ln w="6350">
            <a:solidFill>
              <a:srgbClr val="00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1752600" y="1600200"/>
            <a:ext cx="0" cy="228600"/>
          </a:xfrm>
          <a:prstGeom prst="straightConnector1">
            <a:avLst/>
          </a:prstGeom>
          <a:ln w="6350">
            <a:solidFill>
              <a:srgbClr val="00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2286000" y="1600200"/>
            <a:ext cx="0" cy="228600"/>
          </a:xfrm>
          <a:prstGeom prst="straightConnector1">
            <a:avLst/>
          </a:prstGeom>
          <a:ln w="6350">
            <a:solidFill>
              <a:srgbClr val="00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1219200" y="2514600"/>
            <a:ext cx="0" cy="228600"/>
          </a:xfrm>
          <a:prstGeom prst="straightConnector1">
            <a:avLst/>
          </a:prstGeom>
          <a:ln w="6350">
            <a:solidFill>
              <a:srgbClr val="00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1752600" y="2514600"/>
            <a:ext cx="0" cy="228600"/>
          </a:xfrm>
          <a:prstGeom prst="straightConnector1">
            <a:avLst/>
          </a:prstGeom>
          <a:ln w="6350">
            <a:solidFill>
              <a:srgbClr val="00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86000" y="2514600"/>
            <a:ext cx="0" cy="228600"/>
          </a:xfrm>
          <a:prstGeom prst="straightConnector1">
            <a:avLst/>
          </a:prstGeom>
          <a:ln w="6350">
            <a:solidFill>
              <a:srgbClr val="00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1" idx="2"/>
          </p:cNvCxnSpPr>
          <p:nvPr/>
        </p:nvCxnSpPr>
        <p:spPr>
          <a:xfrm>
            <a:off x="1219200" y="2971800"/>
            <a:ext cx="228600" cy="38100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2" idx="2"/>
            <a:endCxn id="84" idx="0"/>
          </p:cNvCxnSpPr>
          <p:nvPr/>
        </p:nvCxnSpPr>
        <p:spPr>
          <a:xfrm>
            <a:off x="1752600" y="2971800"/>
            <a:ext cx="0" cy="38100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3" idx="2"/>
          </p:cNvCxnSpPr>
          <p:nvPr/>
        </p:nvCxnSpPr>
        <p:spPr>
          <a:xfrm flipH="1">
            <a:off x="2057400" y="2971800"/>
            <a:ext cx="228600" cy="38100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990600" y="4114800"/>
            <a:ext cx="1524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sort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90600" y="4724400"/>
            <a:ext cx="15240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reduce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90600" y="5410200"/>
            <a:ext cx="15240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OutputFormat</a:t>
            </a:r>
            <a:endParaRPr lang="en-US" sz="10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752600" y="4495800"/>
            <a:ext cx="0" cy="228600"/>
          </a:xfrm>
          <a:prstGeom prst="straightConnector1">
            <a:avLst/>
          </a:prstGeom>
          <a:ln w="6350">
            <a:solidFill>
              <a:srgbClr val="00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05" name="TextBox 100"/>
          <p:cNvSpPr txBox="1">
            <a:spLocks noChangeArrowheads="1"/>
          </p:cNvSpPr>
          <p:nvPr/>
        </p:nvSpPr>
        <p:spPr bwMode="auto">
          <a:xfrm>
            <a:off x="685800" y="5181600"/>
            <a:ext cx="1066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/>
              <a:t>Final (k, v) pairs</a:t>
            </a:r>
          </a:p>
        </p:txBody>
      </p:sp>
      <p:cxnSp>
        <p:nvCxnSpPr>
          <p:cNvPr id="102" name="Straight Arrow Connector 101"/>
          <p:cNvCxnSpPr>
            <a:stCxn id="98" idx="2"/>
          </p:cNvCxnSpPr>
          <p:nvPr/>
        </p:nvCxnSpPr>
        <p:spPr>
          <a:xfrm>
            <a:off x="1752600" y="5105400"/>
            <a:ext cx="0" cy="304800"/>
          </a:xfrm>
          <a:prstGeom prst="straightConnector1">
            <a:avLst/>
          </a:prstGeom>
          <a:ln w="6350">
            <a:solidFill>
              <a:srgbClr val="00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n 102"/>
          <p:cNvSpPr/>
          <p:nvPr/>
        </p:nvSpPr>
        <p:spPr>
          <a:xfrm>
            <a:off x="228600" y="1066800"/>
            <a:ext cx="609600" cy="1143000"/>
          </a:xfrm>
          <a:prstGeom prst="can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04800" y="1371600"/>
            <a:ext cx="457200" cy="228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file</a:t>
            </a:r>
          </a:p>
        </p:txBody>
      </p:sp>
      <p:cxnSp>
        <p:nvCxnSpPr>
          <p:cNvPr id="105" name="Elbow Connector 104"/>
          <p:cNvCxnSpPr>
            <a:stCxn id="99" idx="2"/>
          </p:cNvCxnSpPr>
          <p:nvPr/>
        </p:nvCxnSpPr>
        <p:spPr>
          <a:xfrm rot="5400000" flipH="1">
            <a:off x="-762000" y="3276600"/>
            <a:ext cx="3581400" cy="1447800"/>
          </a:xfrm>
          <a:prstGeom prst="bentConnector3">
            <a:avLst>
              <a:gd name="adj1" fmla="val -6383"/>
            </a:avLst>
          </a:prstGeom>
          <a:ln w="6350"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10" name="TextBox 105"/>
          <p:cNvSpPr txBox="1">
            <a:spLocks noChangeArrowheads="1"/>
          </p:cNvSpPr>
          <p:nvPr/>
        </p:nvSpPr>
        <p:spPr bwMode="auto">
          <a:xfrm>
            <a:off x="228600" y="5410200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Writeback to hdfs</a:t>
            </a:r>
          </a:p>
        </p:txBody>
      </p:sp>
      <p:cxnSp>
        <p:nvCxnSpPr>
          <p:cNvPr id="107" name="Elbow Connector 106"/>
          <p:cNvCxnSpPr>
            <a:stCxn id="103" idx="1"/>
            <a:endCxn id="74" idx="0"/>
          </p:cNvCxnSpPr>
          <p:nvPr/>
        </p:nvCxnSpPr>
        <p:spPr>
          <a:xfrm rot="16200000" flipH="1">
            <a:off x="1066800" y="533400"/>
            <a:ext cx="152400" cy="1219200"/>
          </a:xfrm>
          <a:prstGeom prst="bentConnector3">
            <a:avLst>
              <a:gd name="adj1" fmla="val -150000"/>
            </a:avLst>
          </a:prstGeom>
          <a:ln w="6350"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4" idx="2"/>
            <a:endCxn id="97" idx="0"/>
          </p:cNvCxnSpPr>
          <p:nvPr/>
        </p:nvCxnSpPr>
        <p:spPr>
          <a:xfrm>
            <a:off x="1752600" y="3733800"/>
            <a:ext cx="0" cy="38100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04800" y="1752600"/>
            <a:ext cx="457200" cy="228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file</a:t>
            </a:r>
          </a:p>
        </p:txBody>
      </p:sp>
      <p:sp>
        <p:nvSpPr>
          <p:cNvPr id="28714" name="TextBox 109"/>
          <p:cNvSpPr txBox="1">
            <a:spLocks noChangeArrowheads="1"/>
          </p:cNvSpPr>
          <p:nvPr/>
        </p:nvSpPr>
        <p:spPr bwMode="auto">
          <a:xfrm>
            <a:off x="381000" y="24384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Input</a:t>
            </a:r>
          </a:p>
          <a:p>
            <a:pPr eaLnBrk="1" hangingPunct="1"/>
            <a:r>
              <a:rPr lang="en-US" sz="1000"/>
              <a:t>(k,v) pairs)</a:t>
            </a:r>
          </a:p>
        </p:txBody>
      </p:sp>
      <p:sp>
        <p:nvSpPr>
          <p:cNvPr id="28715" name="TextBox 110"/>
          <p:cNvSpPr txBox="1">
            <a:spLocks noChangeArrowheads="1"/>
          </p:cNvSpPr>
          <p:nvPr/>
        </p:nvSpPr>
        <p:spPr bwMode="auto">
          <a:xfrm>
            <a:off x="304800" y="2971800"/>
            <a:ext cx="914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Intermediate</a:t>
            </a:r>
          </a:p>
          <a:p>
            <a:pPr eaLnBrk="1" hangingPunct="1"/>
            <a:r>
              <a:rPr lang="en-US" sz="1000"/>
              <a:t> (k,v) pairs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152400" y="762000"/>
            <a:ext cx="2438400" cy="5410200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Straight Arrow Connector 53"/>
          <p:cNvCxnSpPr>
            <a:stCxn id="84" idx="2"/>
            <a:endCxn id="46" idx="0"/>
          </p:cNvCxnSpPr>
          <p:nvPr/>
        </p:nvCxnSpPr>
        <p:spPr>
          <a:xfrm>
            <a:off x="1752600" y="3733800"/>
            <a:ext cx="2438400" cy="38100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2"/>
            <a:endCxn id="97" idx="0"/>
          </p:cNvCxnSpPr>
          <p:nvPr/>
        </p:nvCxnSpPr>
        <p:spPr>
          <a:xfrm flipH="1">
            <a:off x="1752600" y="3733800"/>
            <a:ext cx="2438400" cy="38100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667000" y="3581400"/>
            <a:ext cx="609600" cy="228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r>
              <a:rPr lang="en-US" sz="1050" dirty="0"/>
              <a:t>Shuffle</a:t>
            </a:r>
          </a:p>
        </p:txBody>
      </p:sp>
    </p:spTree>
    <p:extLst>
      <p:ext uri="{BB962C8B-B14F-4D97-AF65-F5344CB8AC3E}">
        <p14:creationId xmlns:p14="http://schemas.microsoft.com/office/powerpoint/2010/main" val="226910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Seem Familiar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381000" y="1219200"/>
            <a:ext cx="8301990" cy="4323080"/>
          </a:xfrm>
        </p:spPr>
        <p:txBody>
          <a:bodyPr/>
          <a:lstStyle/>
          <a:p>
            <a:pPr>
              <a:buNone/>
            </a:pPr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cat /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/log/secure* | \</a:t>
            </a:r>
          </a:p>
          <a:p>
            <a:pPr>
              <a:buNone/>
            </a:pP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“session opened” | cut -d’ ‘ -f10 | \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sort | \</a:t>
            </a:r>
          </a:p>
          <a:p>
            <a:pPr>
              <a:buNone/>
            </a:pP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uniq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-c &gt; \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~/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userlist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 need to start some other things 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﻿</a:t>
            </a:r>
            <a:r>
              <a:rPr lang="en-US" dirty="0" smtClean="0"/>
              <a:t>$ </a:t>
            </a:r>
            <a:r>
              <a:rPr lang="en-US" dirty="0" err="1" smtClean="0"/>
              <a:t>mr</a:t>
            </a:r>
            <a:r>
              <a:rPr lang="en-US" dirty="0" err="1"/>
              <a:t>-jobhistory-daemon.sh</a:t>
            </a:r>
            <a:r>
              <a:rPr lang="en-US" dirty="0"/>
              <a:t> start </a:t>
            </a:r>
            <a:r>
              <a:rPr lang="en-US" dirty="0" err="1" smtClean="0"/>
              <a:t>historyserver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#If you didn’t download the </a:t>
            </a:r>
            <a:r>
              <a:rPr lang="en-US" dirty="0" err="1" smtClean="0"/>
              <a:t>vm</a:t>
            </a:r>
            <a:r>
              <a:rPr lang="en-US" dirty="0" smtClean="0"/>
              <a:t> image today, please run the following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login </a:t>
            </a:r>
            <a:r>
              <a:rPr lang="en-US" dirty="0" err="1" smtClean="0"/>
              <a:t>hduser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cd Code/pig-0.12.1/</a:t>
            </a:r>
          </a:p>
          <a:p>
            <a:pPr marL="0" indent="0">
              <a:buNone/>
            </a:pPr>
            <a:r>
              <a:rPr lang="en-US" dirty="0"/>
              <a:t>$ ﻿</a:t>
            </a:r>
            <a:r>
              <a:rPr lang="en-US" dirty="0" err="1"/>
              <a:t>sudo</a:t>
            </a:r>
            <a:r>
              <a:rPr lang="en-US" dirty="0"/>
              <a:t> JAVA_HOME=/</a:t>
            </a:r>
            <a:r>
              <a:rPr lang="en-US" dirty="0" err="1"/>
              <a:t>usr</a:t>
            </a:r>
            <a:r>
              <a:rPr lang="en-US" dirty="0"/>
              <a:t>/local/Java/jdk1.8.0_05/ ant -</a:t>
            </a:r>
            <a:r>
              <a:rPr lang="en-US" dirty="0" err="1"/>
              <a:t>Dhadoopversion</a:t>
            </a:r>
            <a:r>
              <a:rPr lang="en-US" dirty="0"/>
              <a:t>=23</a:t>
            </a:r>
          </a:p>
        </p:txBody>
      </p:sp>
    </p:spTree>
    <p:extLst>
      <p:ext uri="{BB962C8B-B14F-4D97-AF65-F5344CB8AC3E}">
        <p14:creationId xmlns:p14="http://schemas.microsoft.com/office/powerpoint/2010/main" val="1225377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Hadoop Streaming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F07C9A0-5451-49E5-AA31-265D2A2DEC29}" type="slidenum">
              <a:rPr lang="en-US"/>
              <a:pPr/>
              <a:t>45</a:t>
            </a:fld>
            <a:endParaRPr lang="en-US"/>
          </a:p>
        </p:txBody>
      </p:sp>
      <p:sp>
        <p:nvSpPr>
          <p:cNvPr id="197635" name="Rectangle 3"/>
          <p:cNvSpPr>
            <a:spLocks noGrp="1" noChangeArrowheads="1"/>
          </p:cNvSpPr>
          <p:nvPr>
            <p:ph sz="quarter" idx="18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900" dirty="0" err="1"/>
              <a:t>Hadoop</a:t>
            </a:r>
            <a:r>
              <a:rPr lang="en-US" sz="2900" dirty="0"/>
              <a:t> is written in Java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Java: Native language for writing Map-Reduce</a:t>
            </a:r>
          </a:p>
          <a:p>
            <a:pPr>
              <a:lnSpc>
                <a:spcPct val="80000"/>
              </a:lnSpc>
            </a:pPr>
            <a:r>
              <a:rPr lang="en-US" sz="2900" dirty="0"/>
              <a:t>Streaming as thin Java wrapper for Map-Reduce tasks</a:t>
            </a:r>
          </a:p>
          <a:p>
            <a:pPr lvl="1">
              <a:lnSpc>
                <a:spcPct val="80000"/>
              </a:lnSpc>
            </a:pPr>
            <a:r>
              <a:rPr lang="en-US" sz="2800" dirty="0" err="1"/>
              <a:t>Mappers</a:t>
            </a:r>
            <a:r>
              <a:rPr lang="en-US" sz="2800" dirty="0"/>
              <a:t> and Reducers in Non-Java language (Perl, Python, Shell, etc.)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Forks actual </a:t>
            </a:r>
            <a:r>
              <a:rPr lang="en-US" sz="2800" dirty="0" err="1"/>
              <a:t>Mapper</a:t>
            </a:r>
            <a:r>
              <a:rPr lang="en-US" sz="2800" dirty="0"/>
              <a:t> and Reducers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IPC via </a:t>
            </a:r>
            <a:r>
              <a:rPr lang="en-US" sz="2800" i="1" dirty="0" err="1"/>
              <a:t>stdin</a:t>
            </a:r>
            <a:r>
              <a:rPr lang="en-US" sz="2800" i="1" dirty="0"/>
              <a:t>, </a:t>
            </a:r>
            <a:r>
              <a:rPr lang="en-US" sz="2800" i="1" dirty="0" err="1"/>
              <a:t>stdout</a:t>
            </a:r>
            <a:r>
              <a:rPr lang="en-US" sz="2800" i="1" dirty="0"/>
              <a:t>, </a:t>
            </a:r>
            <a:r>
              <a:rPr lang="en-US" sz="2800" i="1" dirty="0" err="1"/>
              <a:t>stderr</a:t>
            </a:r>
            <a:endParaRPr lang="en-US" sz="2800" i="1" dirty="0"/>
          </a:p>
          <a:p>
            <a:pPr>
              <a:lnSpc>
                <a:spcPct val="80000"/>
              </a:lnSpc>
            </a:pPr>
            <a:r>
              <a:rPr lang="en-US" sz="2900" dirty="0"/>
              <a:t>Slower than Java Programs (Allows for quick </a:t>
            </a:r>
            <a:r>
              <a:rPr lang="en-US" sz="2900" dirty="0" smtClean="0"/>
              <a:t>prototyping)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325204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Hadoop Streaming -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51EE65A-5EE8-4F12-A5D6-398BC90634DB}" type="slidenum">
              <a:rPr lang="en-US"/>
              <a:pPr/>
              <a:t>46</a:t>
            </a:fld>
            <a:endParaRPr lang="en-US"/>
          </a:p>
        </p:txBody>
      </p:sp>
      <p:sp>
        <p:nvSpPr>
          <p:cNvPr id="198659" name="Rectangle 3"/>
          <p:cNvSpPr>
            <a:spLocks noGrp="1" noChangeArrowheads="1"/>
          </p:cNvSpPr>
          <p:nvPr>
            <p:ph sz="quarter" idx="18"/>
          </p:nvPr>
        </p:nvSpPr>
        <p:spPr>
          <a:xfrm>
            <a:off x="228600" y="1814831"/>
            <a:ext cx="8839199" cy="432308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500" dirty="0">
                <a:latin typeface="Courier New" pitchFamily="49" charset="0"/>
                <a:cs typeface="Courier New" pitchFamily="49" charset="0"/>
              </a:rPr>
              <a:t>$ bin/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hadoop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jar hadoop-streaming.jar \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500" dirty="0">
                <a:latin typeface="Courier New" pitchFamily="49" charset="0"/>
                <a:cs typeface="Courier New" pitchFamily="49" charset="0"/>
              </a:rPr>
              <a:t>  -input in-files -output out-dir \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500" dirty="0"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mapper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mapper.sh -reducer reducer.sh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500" dirty="0">
                <a:latin typeface="Courier New" pitchFamily="49" charset="0"/>
                <a:cs typeface="Courier New" pitchFamily="49" charset="0"/>
              </a:rPr>
              <a:t># mapper.sh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sed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-e 's/ /\n/g' |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500" dirty="0">
                <a:latin typeface="Courier New" pitchFamily="49" charset="0"/>
                <a:cs typeface="Courier New" pitchFamily="49" charset="0"/>
              </a:rPr>
              <a:t># reducer.sh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uniq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-c |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'{print $2 "\t" $1</a:t>
            </a:r>
            <a:r>
              <a:rPr lang="en-US" sz="2500" dirty="0" smtClean="0">
                <a:latin typeface="Courier New" pitchFamily="49" charset="0"/>
                <a:cs typeface="Courier New" pitchFamily="49" charset="0"/>
              </a:rPr>
              <a:t>}’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5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500" dirty="0" smtClean="0">
                <a:latin typeface="Courier New" pitchFamily="49" charset="0"/>
                <a:cs typeface="Courier New" pitchFamily="49" charset="0"/>
              </a:rPr>
              <a:t># Same as</a:t>
            </a:r>
            <a:endParaRPr lang="en-US" sz="2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500" dirty="0">
                <a:latin typeface="Courier New" pitchFamily="49" charset="0"/>
                <a:cs typeface="Courier New" pitchFamily="49" charset="0"/>
              </a:rPr>
              <a:t>$ cat input | ./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mapper.sh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| sort </a:t>
            </a:r>
            <a:r>
              <a:rPr lang="en-US" sz="2500" dirty="0" smtClean="0">
                <a:latin typeface="Courier New" pitchFamily="49" charset="0"/>
                <a:cs typeface="Courier New" pitchFamily="49" charset="0"/>
              </a:rPr>
              <a:t>|./</a:t>
            </a:r>
            <a:r>
              <a:rPr lang="en-US" sz="2500" dirty="0" err="1" smtClean="0">
                <a:latin typeface="Courier New" pitchFamily="49" charset="0"/>
                <a:cs typeface="Courier New" pitchFamily="49" charset="0"/>
              </a:rPr>
              <a:t>reducer.sh</a:t>
            </a:r>
            <a:endParaRPr lang="en-US" sz="2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4200" dirty="0" smtClean="0"/>
          </a:p>
          <a:p>
            <a:pPr>
              <a:lnSpc>
                <a:spcPct val="80000"/>
              </a:lnSpc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1673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Java </a:t>
            </a:r>
            <a:r>
              <a:rPr lang="en-US" dirty="0" err="1" smtClean="0"/>
              <a:t>Mapper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static class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MapClass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extends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MapReduceBase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implements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Mapper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LongWritable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Text, Text,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IntWritable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void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map(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LongWritable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key, Text value,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OutputCollector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&lt;Text,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IntWritable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&gt; output,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Reporter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reporter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throws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IOException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String line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value.toString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StringTokenizer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itr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StringTokenizer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itr.hasMoreTokens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())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Text word = new Text(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itr.nextToken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output.collect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(word,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IntWritable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(1));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3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Java Reduce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static class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Reduce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extends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MapReduceBase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implements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Reducer&lt;Text,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IntWritable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Text,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IntWritable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&gt;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void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reduce(Text key,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IntWritable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&gt; values,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OutputCollector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&lt;Text,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IntWritable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&gt; output,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Reporter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reporter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throws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IOException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sum = 0;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values.hasNext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())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sum +=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values.next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().get();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output.collect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(key,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IntWritable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(sum));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44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Java Driver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void run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(String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inPath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String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outPath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    throws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Exception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JobConf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conf =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JobConf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WordCount.class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conf.setJobName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wordcount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conf.setMapperClass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MapClass.</a:t>
            </a:r>
            <a:r>
              <a:rPr lang="en-US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conf.setReducerClass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Reduce.</a:t>
            </a:r>
            <a:r>
              <a:rPr lang="en-US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FileInputFormat.addInputPath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(conf,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Path(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inPath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FileOutputFormat.setOutputPath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(conf, </a:t>
            </a:r>
            <a:r>
              <a:rPr lang="en-US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Path(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outPath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JobClient.runJob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(conf);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7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21065" cy="1083309"/>
          </a:xfrm>
        </p:spPr>
        <p:txBody>
          <a:bodyPr/>
          <a:lstStyle/>
          <a:p>
            <a:r>
              <a:rPr lang="en-US" sz="3200" dirty="0"/>
              <a:t>Internet Scale Generates </a:t>
            </a:r>
            <a:r>
              <a:rPr lang="en-US" sz="3200" i="1" dirty="0" err="1"/>
              <a:t>BigData</a:t>
            </a:r>
            <a:endParaRPr lang="en-US" sz="3200" i="1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sz="half" idx="1"/>
          </p:nvPr>
        </p:nvSpPr>
        <p:spPr>
          <a:xfrm>
            <a:off x="228600" y="609600"/>
            <a:ext cx="8594725" cy="3505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Yahoo is the most Visited Site on the Internet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Hundreds of Millions of Unique </a:t>
            </a:r>
            <a:r>
              <a:rPr lang="en-US" sz="1800" dirty="0"/>
              <a:t>Visitors per Month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Billions of Page Views per Day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Billions of Searches per Month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Billions of Emails per Month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Photos, IMs</a:t>
            </a:r>
            <a:r>
              <a:rPr lang="en-US" sz="1800" dirty="0"/>
              <a:t>, Address Books, Buddy Lists, …</a:t>
            </a:r>
          </a:p>
          <a:p>
            <a:pPr lvl="1">
              <a:lnSpc>
                <a:spcPct val="80000"/>
              </a:lnSpc>
            </a:pPr>
            <a:r>
              <a:rPr lang="en-US" sz="1800" b="1" dirty="0"/>
              <a:t>Terabytes of Data per Day</a:t>
            </a:r>
            <a:r>
              <a:rPr lang="en-US" sz="1800" b="1" dirty="0" smtClean="0"/>
              <a:t>!</a:t>
            </a:r>
            <a:endParaRPr lang="en-US" sz="1800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5DE67-C09B-4338-BBF4-BF6E0120B646}" type="slidenum">
              <a:rPr lang="en-US"/>
              <a:pPr/>
              <a:t>5</a:t>
            </a:fld>
            <a:endParaRPr lang="en-US"/>
          </a:p>
        </p:txBody>
      </p:sp>
      <p:sp>
        <p:nvSpPr>
          <p:cNvPr id="17416" name="Text Box 6"/>
          <p:cNvSpPr txBox="1">
            <a:spLocks noChangeArrowheads="1"/>
          </p:cNvSpPr>
          <p:nvPr/>
        </p:nvSpPr>
        <p:spPr bwMode="auto">
          <a:xfrm>
            <a:off x="5029200" y="1981200"/>
            <a:ext cx="41148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buFontTx/>
              <a:buNone/>
            </a:pPr>
            <a:r>
              <a:rPr lang="en-US" sz="2200" b="1" i="1" dirty="0">
                <a:solidFill>
                  <a:srgbClr val="FF0000"/>
                </a:solidFill>
                <a:latin typeface="Times" pitchFamily="18" charset="0"/>
                <a:cs typeface="Arial" charset="0"/>
              </a:rPr>
              <a:t>…terabytes, 100s of </a:t>
            </a:r>
            <a:r>
              <a:rPr lang="en-US" sz="2200" b="1" i="1" dirty="0" smtClean="0">
                <a:solidFill>
                  <a:srgbClr val="FF0000"/>
                </a:solidFill>
                <a:latin typeface="Times" pitchFamily="18" charset="0"/>
                <a:cs typeface="Arial" charset="0"/>
              </a:rPr>
              <a:t>terabytes, </a:t>
            </a:r>
            <a:r>
              <a:rPr lang="en-US" sz="2200" b="1" i="1" dirty="0">
                <a:solidFill>
                  <a:srgbClr val="FF0000"/>
                </a:solidFill>
                <a:latin typeface="Times" pitchFamily="18" charset="0"/>
                <a:cs typeface="Arial" charset="0"/>
              </a:rPr>
              <a:t>petabytes, 10s of petabytes…</a:t>
            </a:r>
          </a:p>
        </p:txBody>
      </p:sp>
      <p:pic>
        <p:nvPicPr>
          <p:cNvPr id="4" name="Picture 3" descr="Screen Shot 2014-05-26 at 3.43.4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95600"/>
            <a:ext cx="6553200" cy="3801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/>
              <a:t>How many Maps and Reduces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000" dirty="0" smtClean="0"/>
              <a:t>Maps</a:t>
            </a:r>
          </a:p>
          <a:p>
            <a:pPr lvl="1"/>
            <a:r>
              <a:rPr lang="en-US" sz="1900" dirty="0" smtClean="0"/>
              <a:t>Usually as many as the number of HDFS blocks being processed, this is the default</a:t>
            </a:r>
          </a:p>
          <a:p>
            <a:pPr lvl="1"/>
            <a:r>
              <a:rPr lang="en-US" sz="1900" dirty="0" smtClean="0"/>
              <a:t>Else the number of maps can be specified as a hint</a:t>
            </a:r>
          </a:p>
          <a:p>
            <a:pPr lvl="2"/>
            <a:r>
              <a:rPr lang="en-US" sz="1500" dirty="0" smtClean="0"/>
              <a:t>Can be controlled by specifying the </a:t>
            </a:r>
            <a:r>
              <a:rPr lang="en-US" sz="1500" i="1" dirty="0" smtClean="0"/>
              <a:t>minimum split size</a:t>
            </a:r>
          </a:p>
          <a:p>
            <a:pPr lvl="2"/>
            <a:r>
              <a:rPr lang="en-US" sz="1500" dirty="0" smtClean="0"/>
              <a:t>Use </a:t>
            </a:r>
            <a:r>
              <a:rPr lang="en-US" sz="1500" dirty="0" err="1" smtClean="0"/>
              <a:t>MultiFileInputFormat</a:t>
            </a:r>
            <a:r>
              <a:rPr lang="en-US" sz="1500" dirty="0" smtClean="0"/>
              <a:t> or </a:t>
            </a:r>
            <a:r>
              <a:rPr lang="en-US" sz="1500" dirty="0" err="1" smtClean="0"/>
              <a:t>CombinedFileInputFormat</a:t>
            </a:r>
            <a:r>
              <a:rPr lang="en-US" sz="1500" dirty="0" smtClean="0"/>
              <a:t> to combine smaller files into larger split</a:t>
            </a:r>
          </a:p>
          <a:p>
            <a:pPr lvl="1"/>
            <a:r>
              <a:rPr lang="en-US" sz="1900" dirty="0" smtClean="0"/>
              <a:t>The actual sizes of the map inputs are computed by:</a:t>
            </a:r>
          </a:p>
          <a:p>
            <a:pPr lvl="2"/>
            <a:r>
              <a:rPr lang="en-US" sz="1700" i="1" dirty="0" smtClean="0"/>
              <a:t>max(min(</a:t>
            </a:r>
            <a:r>
              <a:rPr lang="en-US" sz="1700" i="1" dirty="0" err="1" smtClean="0"/>
              <a:t>block_size</a:t>
            </a:r>
            <a:r>
              <a:rPr lang="en-US" sz="1700" i="1" dirty="0" smtClean="0"/>
              <a:t>, data/#maps), </a:t>
            </a:r>
            <a:r>
              <a:rPr lang="en-US" sz="1700" i="1" dirty="0" err="1" smtClean="0"/>
              <a:t>min_split_size</a:t>
            </a:r>
            <a:r>
              <a:rPr lang="en-US" sz="1700" i="1" dirty="0" smtClean="0"/>
              <a:t>)</a:t>
            </a:r>
            <a:endParaRPr lang="en-US" sz="1700" dirty="0" smtClean="0"/>
          </a:p>
          <a:p>
            <a:r>
              <a:rPr lang="en-US" sz="2000" dirty="0" smtClean="0"/>
              <a:t>Reduces</a:t>
            </a:r>
          </a:p>
          <a:p>
            <a:pPr lvl="1"/>
            <a:r>
              <a:rPr lang="en-US" sz="1900" dirty="0" smtClean="0"/>
              <a:t>1 by default</a:t>
            </a:r>
          </a:p>
          <a:p>
            <a:pPr lvl="1"/>
            <a:r>
              <a:rPr lang="en-US" sz="1900" dirty="0" smtClean="0"/>
              <a:t>Set by the application</a:t>
            </a: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61916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Some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/>
              <a:t>﻿ </a:t>
            </a:r>
            <a:r>
              <a:rPr lang="en-US" dirty="0" err="1"/>
              <a:t>hadoop</a:t>
            </a:r>
            <a:r>
              <a:rPr lang="en-US" dirty="0"/>
              <a:t> </a:t>
            </a:r>
            <a:r>
              <a:rPr lang="en-US" dirty="0" err="1"/>
              <a:t>fs</a:t>
            </a:r>
            <a:r>
              <a:rPr lang="en-US" dirty="0"/>
              <a:t> -</a:t>
            </a:r>
            <a:r>
              <a:rPr lang="en-US" dirty="0" err="1"/>
              <a:t>copyFromLocal</a:t>
            </a:r>
            <a:r>
              <a:rPr lang="en-US" dirty="0"/>
              <a:t> /home/</a:t>
            </a:r>
            <a:r>
              <a:rPr lang="en-US" dirty="0" err="1"/>
              <a:t>hduser</a:t>
            </a:r>
            <a:r>
              <a:rPr lang="en-US" dirty="0"/>
              <a:t>/yahoo/NYSE-2000-2001.tsv .</a:t>
            </a:r>
            <a:r>
              <a:rPr lang="en-US" dirty="0" smtClean="0"/>
              <a:t>/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fs</a:t>
            </a:r>
            <a:r>
              <a:rPr lang="en-US" dirty="0" smtClean="0"/>
              <a:t> -cat </a:t>
            </a:r>
            <a:r>
              <a:rPr lang="en-US" dirty="0"/>
              <a:t>./NYSE-200-2001.</a:t>
            </a:r>
            <a:r>
              <a:rPr lang="en-US" dirty="0" smtClean="0"/>
              <a:t>tsv | head - 5</a:t>
            </a:r>
          </a:p>
          <a:p>
            <a:pPr marL="0" indent="0">
              <a:buNone/>
            </a:pPr>
            <a:r>
              <a:rPr lang="en-US" dirty="0"/>
              <a:t>exchange        </a:t>
            </a:r>
            <a:r>
              <a:rPr lang="en-US" dirty="0" err="1"/>
              <a:t>stock_symbol</a:t>
            </a:r>
            <a:r>
              <a:rPr lang="en-US" dirty="0"/>
              <a:t>    date    </a:t>
            </a:r>
            <a:r>
              <a:rPr lang="en-US" dirty="0" err="1"/>
              <a:t>stock_price_open</a:t>
            </a:r>
            <a:r>
              <a:rPr lang="en-US" dirty="0"/>
              <a:t>        </a:t>
            </a:r>
            <a:r>
              <a:rPr lang="en-US" dirty="0" err="1"/>
              <a:t>stock_price_high</a:t>
            </a:r>
            <a:r>
              <a:rPr lang="en-US" dirty="0"/>
              <a:t>        </a:t>
            </a:r>
            <a:r>
              <a:rPr lang="en-US" dirty="0" err="1"/>
              <a:t>stock_price_low</a:t>
            </a:r>
            <a:r>
              <a:rPr lang="en-US" dirty="0"/>
              <a:t> </a:t>
            </a:r>
            <a:r>
              <a:rPr lang="en-US" dirty="0" err="1"/>
              <a:t>stock_price_close</a:t>
            </a:r>
            <a:r>
              <a:rPr lang="en-US" dirty="0"/>
              <a:t>       </a:t>
            </a:r>
            <a:r>
              <a:rPr lang="en-US" dirty="0" err="1"/>
              <a:t>stock_volume</a:t>
            </a:r>
            <a:r>
              <a:rPr lang="en-US" dirty="0"/>
              <a:t>    </a:t>
            </a:r>
            <a:r>
              <a:rPr lang="en-US" dirty="0" err="1"/>
              <a:t>stock_price_adj_close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NYSE    ASP     2001-12-31      12.55   12.8    12.42   12.8    11300   6.91</a:t>
            </a:r>
          </a:p>
          <a:p>
            <a:pPr marL="0" indent="0">
              <a:buNone/>
            </a:pPr>
            <a:r>
              <a:rPr lang="en-US" dirty="0"/>
              <a:t>NYSE    ASP     2001-12-28      12.5    12.55   12.42   12.55   4800    6.78</a:t>
            </a:r>
          </a:p>
          <a:p>
            <a:pPr marL="0" indent="0">
              <a:buNone/>
            </a:pPr>
            <a:r>
              <a:rPr lang="en-US" dirty="0"/>
              <a:t>NYSE    ASP     2001-12-27      12.59   12.59   12.5    12.57   5400    6.79</a:t>
            </a:r>
          </a:p>
          <a:p>
            <a:pPr marL="0" indent="0">
              <a:buNone/>
            </a:pPr>
            <a:r>
              <a:rPr lang="en-US" dirty="0"/>
              <a:t>NYSE    ASP     2001-12-26      12.45   12.6    12.45   12.55   5400    </a:t>
            </a:r>
            <a:r>
              <a:rPr lang="en-US" dirty="0" smtClean="0"/>
              <a:t>6.78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11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stocks by average volume.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#Need two MR jobs for this</a:t>
            </a:r>
          </a:p>
          <a:p>
            <a:pPr marL="0" indent="0">
              <a:buNone/>
            </a:pPr>
            <a:r>
              <a:rPr lang="en-US" dirty="0" smtClean="0"/>
              <a:t># First to compute </a:t>
            </a:r>
            <a:r>
              <a:rPr lang="en-US" dirty="0" err="1" smtClean="0"/>
              <a:t>avg</a:t>
            </a:r>
            <a:r>
              <a:rPr lang="en-US" dirty="0" smtClean="0"/>
              <a:t> by volume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/>
              <a:t>jar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hadoop</a:t>
            </a:r>
            <a:r>
              <a:rPr lang="en-US" dirty="0"/>
              <a:t>/share/</a:t>
            </a:r>
            <a:r>
              <a:rPr lang="en-US" dirty="0" err="1"/>
              <a:t>hadoop</a:t>
            </a:r>
            <a:r>
              <a:rPr lang="en-US" dirty="0"/>
              <a:t>/tools/lib/hadoop-streaming-2.4.0.jar -input NYSE-2000-2001.tsv -output </a:t>
            </a:r>
            <a:r>
              <a:rPr lang="en-US" dirty="0" err="1"/>
              <a:t>tmp</a:t>
            </a:r>
            <a:r>
              <a:rPr lang="en-US" dirty="0"/>
              <a:t> -mapper </a:t>
            </a:r>
            <a:r>
              <a:rPr lang="en-US" dirty="0" err="1"/>
              <a:t>countAndSumVolumeFromOrig.sh</a:t>
            </a:r>
            <a:r>
              <a:rPr lang="en-US" dirty="0"/>
              <a:t> -reducer </a:t>
            </a:r>
            <a:r>
              <a:rPr lang="en-US" dirty="0" err="1"/>
              <a:t>avgVolumeReducer.sh</a:t>
            </a:r>
            <a:r>
              <a:rPr lang="en-US" dirty="0"/>
              <a:t> -file ./</a:t>
            </a:r>
            <a:r>
              <a:rPr lang="en-US" dirty="0" err="1"/>
              <a:t>countAndSumVolumeFromOrig.sh</a:t>
            </a:r>
            <a:r>
              <a:rPr lang="en-US" dirty="0"/>
              <a:t> -file ./</a:t>
            </a:r>
            <a:r>
              <a:rPr lang="en-US" dirty="0" err="1" smtClean="0"/>
              <a:t>avgVolumeReducer.sh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#Second computes top 10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/>
              <a:t>jar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hadoop</a:t>
            </a:r>
            <a:r>
              <a:rPr lang="en-US" dirty="0"/>
              <a:t>/share/</a:t>
            </a:r>
            <a:r>
              <a:rPr lang="en-US" dirty="0" err="1"/>
              <a:t>hadoop</a:t>
            </a:r>
            <a:r>
              <a:rPr lang="en-US" dirty="0"/>
              <a:t>/tools/lib/hadoop-streaming-2.4.0.</a:t>
            </a:r>
            <a:r>
              <a:rPr lang="en-US" dirty="0" smtClean="0"/>
              <a:t>jar -</a:t>
            </a:r>
            <a:r>
              <a:rPr lang="en-US" dirty="0"/>
              <a:t>input </a:t>
            </a:r>
            <a:r>
              <a:rPr lang="en-US" dirty="0" err="1"/>
              <a:t>tmp</a:t>
            </a:r>
            <a:r>
              <a:rPr lang="en-US" dirty="0"/>
              <a:t> -output out -mapper ./findTop10.py -reducer ./findTop10.py -file ./findTop10.py</a:t>
            </a:r>
          </a:p>
        </p:txBody>
      </p:sp>
    </p:spTree>
    <p:extLst>
      <p:ext uri="{BB962C8B-B14F-4D97-AF65-F5344CB8AC3E}">
        <p14:creationId xmlns:p14="http://schemas.microsoft.com/office/powerpoint/2010/main" val="1333639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countAndSumVolumeFromOrig.sh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#!/bin/</a:t>
            </a:r>
            <a:r>
              <a:rPr lang="en-US" dirty="0" err="1"/>
              <a:t>sh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awk</a:t>
            </a:r>
            <a:r>
              <a:rPr lang="en-US" dirty="0"/>
              <a:t> 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BEGIN </a:t>
            </a:r>
            <a:r>
              <a:rPr lang="en-US" dirty="0"/>
              <a:t>{</a:t>
            </a:r>
            <a:r>
              <a:rPr lang="en-US" dirty="0" err="1"/>
              <a:t>sym</a:t>
            </a:r>
            <a:r>
              <a:rPr lang="en-US" dirty="0"/>
              <a:t> = ""; count = 0; total = 0;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if </a:t>
            </a:r>
            <a:r>
              <a:rPr lang="en-US" dirty="0"/>
              <a:t>(</a:t>
            </a:r>
            <a:r>
              <a:rPr lang="en-US" dirty="0" err="1"/>
              <a:t>sym</a:t>
            </a:r>
            <a:r>
              <a:rPr lang="en-US" dirty="0"/>
              <a:t> != $2)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if </a:t>
            </a:r>
            <a:r>
              <a:rPr lang="en-US" dirty="0"/>
              <a:t>(</a:t>
            </a:r>
            <a:r>
              <a:rPr lang="en-US" dirty="0" err="1"/>
              <a:t>sym</a:t>
            </a:r>
            <a:r>
              <a:rPr lang="en-US" dirty="0"/>
              <a:t> != "") </a:t>
            </a:r>
            <a:r>
              <a:rPr lang="en-US" dirty="0" smtClean="0"/>
              <a:t>{ print </a:t>
            </a:r>
            <a:r>
              <a:rPr lang="en-US" dirty="0" err="1"/>
              <a:t>sym</a:t>
            </a:r>
            <a:r>
              <a:rPr lang="en-US" dirty="0"/>
              <a:t>  "\t" count "\t" </a:t>
            </a:r>
            <a:r>
              <a:rPr lang="en-US" dirty="0" smtClean="0"/>
              <a:t>total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sym</a:t>
            </a:r>
            <a:r>
              <a:rPr lang="en-US" dirty="0" smtClean="0"/>
              <a:t> </a:t>
            </a:r>
            <a:r>
              <a:rPr lang="en-US" dirty="0"/>
              <a:t>= $2</a:t>
            </a:r>
            <a:r>
              <a:rPr lang="en-US" dirty="0" smtClean="0"/>
              <a:t>; count </a:t>
            </a:r>
            <a:r>
              <a:rPr lang="en-US" dirty="0"/>
              <a:t>= 0; total = </a:t>
            </a:r>
            <a:r>
              <a:rPr lang="en-US" dirty="0" smtClean="0"/>
              <a:t>0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count </a:t>
            </a:r>
            <a:r>
              <a:rPr lang="en-US" dirty="0"/>
              <a:t>= count + 1; total = total + $8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END </a:t>
            </a:r>
            <a:r>
              <a:rPr lang="en-US" dirty="0"/>
              <a:t>{print </a:t>
            </a:r>
            <a:r>
              <a:rPr lang="en-US" dirty="0" err="1"/>
              <a:t>sym</a:t>
            </a:r>
            <a:r>
              <a:rPr lang="en-US" dirty="0"/>
              <a:t>  "\t" count "\t" total}'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36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avgVolumeReducer.sh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#!/bin/</a:t>
            </a:r>
            <a:r>
              <a:rPr lang="en-US" dirty="0" err="1"/>
              <a:t>sh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awk</a:t>
            </a:r>
            <a:r>
              <a:rPr lang="en-US" dirty="0"/>
              <a:t> 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BEGIN </a:t>
            </a:r>
            <a:r>
              <a:rPr lang="en-US" dirty="0"/>
              <a:t>{</a:t>
            </a:r>
            <a:r>
              <a:rPr lang="en-US" dirty="0" err="1"/>
              <a:t>sym</a:t>
            </a:r>
            <a:r>
              <a:rPr lang="en-US" dirty="0"/>
              <a:t> = ""; count = 0; total = 0;}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if </a:t>
            </a:r>
            <a:r>
              <a:rPr lang="en-US" dirty="0"/>
              <a:t>(</a:t>
            </a:r>
            <a:r>
              <a:rPr lang="en-US" dirty="0" err="1"/>
              <a:t>sym</a:t>
            </a:r>
            <a:r>
              <a:rPr lang="en-US" dirty="0"/>
              <a:t> != $1)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if </a:t>
            </a:r>
            <a:r>
              <a:rPr lang="en-US" dirty="0"/>
              <a:t>(</a:t>
            </a:r>
            <a:r>
              <a:rPr lang="en-US" dirty="0" err="1"/>
              <a:t>sym</a:t>
            </a:r>
            <a:r>
              <a:rPr lang="en-US" dirty="0"/>
              <a:t> != "") {print </a:t>
            </a:r>
            <a:r>
              <a:rPr lang="en-US" dirty="0" err="1"/>
              <a:t>sym</a:t>
            </a:r>
            <a:r>
              <a:rPr lang="en-US" dirty="0"/>
              <a:t>  "\t" (total/count)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sym</a:t>
            </a:r>
            <a:r>
              <a:rPr lang="en-US" dirty="0" smtClean="0"/>
              <a:t> </a:t>
            </a:r>
            <a:r>
              <a:rPr lang="en-US" dirty="0"/>
              <a:t>= $1; count = 0; total = </a:t>
            </a:r>
            <a:r>
              <a:rPr lang="en-US" dirty="0" smtClean="0"/>
              <a:t>0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count = count + $2; total = total + $3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END </a:t>
            </a:r>
            <a:r>
              <a:rPr lang="en-US" dirty="0"/>
              <a:t>{print </a:t>
            </a:r>
            <a:r>
              <a:rPr lang="en-US" dirty="0" err="1"/>
              <a:t>sym</a:t>
            </a:r>
            <a:r>
              <a:rPr lang="en-US" dirty="0"/>
              <a:t>  "\t" (total/count)}'</a:t>
            </a:r>
          </a:p>
        </p:txBody>
      </p:sp>
    </p:spTree>
    <p:extLst>
      <p:ext uri="{BB962C8B-B14F-4D97-AF65-F5344CB8AC3E}">
        <p14:creationId xmlns:p14="http://schemas.microsoft.com/office/powerpoint/2010/main" val="1443891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findTop10.py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#!/</a:t>
            </a:r>
            <a:r>
              <a:rPr lang="en-US" dirty="0" err="1"/>
              <a:t>usr</a:t>
            </a:r>
            <a:r>
              <a:rPr lang="en-US" dirty="0"/>
              <a:t>/bin/python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top10 = []</a:t>
            </a:r>
          </a:p>
          <a:p>
            <a:pPr marL="0" indent="0">
              <a:buNone/>
            </a:pPr>
            <a:r>
              <a:rPr lang="en-US" dirty="0"/>
              <a:t>for line in </a:t>
            </a:r>
            <a:r>
              <a:rPr lang="en-US" dirty="0" err="1"/>
              <a:t>sys.stdin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parts = </a:t>
            </a:r>
            <a:r>
              <a:rPr lang="en-US" dirty="0" err="1"/>
              <a:t>line.strip</a:t>
            </a:r>
            <a:r>
              <a:rPr lang="en-US" dirty="0"/>
              <a:t>().split("\t")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 err="1"/>
              <a:t>len</a:t>
            </a:r>
            <a:r>
              <a:rPr lang="en-US" dirty="0"/>
              <a:t>(parts) &gt; 1:</a:t>
            </a:r>
          </a:p>
          <a:p>
            <a:pPr marL="0" indent="0">
              <a:buNone/>
            </a:pPr>
            <a:r>
              <a:rPr lang="en-US" dirty="0"/>
              <a:t>		top10.append([float(parts[1]), parts[0]])</a:t>
            </a:r>
          </a:p>
          <a:p>
            <a:pPr marL="0" indent="0">
              <a:buNone/>
            </a:pPr>
            <a:r>
              <a:rPr lang="en-US" dirty="0"/>
              <a:t>		top10 = sorted(top10)</a:t>
            </a:r>
          </a:p>
          <a:p>
            <a:pPr marL="0" indent="0">
              <a:buNone/>
            </a:pPr>
            <a:r>
              <a:rPr lang="en-US" dirty="0"/>
              <a:t>		if </a:t>
            </a:r>
            <a:r>
              <a:rPr lang="en-US" dirty="0" err="1"/>
              <a:t>len</a:t>
            </a:r>
            <a:r>
              <a:rPr lang="en-US" dirty="0"/>
              <a:t>(top10) &gt; 10:</a:t>
            </a:r>
          </a:p>
          <a:p>
            <a:pPr marL="0" indent="0">
              <a:buNone/>
            </a:pPr>
            <a:r>
              <a:rPr lang="en-US" dirty="0"/>
              <a:t>			top10 = top10[-10:]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item in top10:</a:t>
            </a:r>
          </a:p>
          <a:p>
            <a:pPr marL="0" indent="0">
              <a:buNone/>
            </a:pPr>
            <a:r>
              <a:rPr lang="en-US" dirty="0"/>
              <a:t>	print item[1] + "\t" + </a:t>
            </a:r>
            <a:r>
              <a:rPr lang="en-US" dirty="0" err="1"/>
              <a:t>str</a:t>
            </a:r>
            <a:r>
              <a:rPr lang="en-US" dirty="0"/>
              <a:t>(item[0])</a:t>
            </a:r>
          </a:p>
        </p:txBody>
      </p:sp>
    </p:spTree>
    <p:extLst>
      <p:ext uri="{BB962C8B-B14F-4D97-AF65-F5344CB8AC3E}">
        <p14:creationId xmlns:p14="http://schemas.microsoft.com/office/powerpoint/2010/main" val="2452568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optimizations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Combiners</a:t>
            </a:r>
          </a:p>
          <a:p>
            <a:r>
              <a:rPr lang="en-US" dirty="0" err="1" smtClean="0"/>
              <a:t>Partitioner</a:t>
            </a:r>
            <a:endParaRPr lang="en-US" dirty="0" smtClean="0"/>
          </a:p>
          <a:p>
            <a:r>
              <a:rPr lang="en-US" dirty="0" smtClean="0"/>
              <a:t>0 Reducers</a:t>
            </a:r>
          </a:p>
          <a:p>
            <a:r>
              <a:rPr lang="en-US" dirty="0" smtClean="0"/>
              <a:t>Distributed Cache</a:t>
            </a:r>
          </a:p>
          <a:p>
            <a:r>
              <a:rPr lang="en-US" dirty="0" smtClean="0"/>
              <a:t>Speculative Executions</a:t>
            </a:r>
          </a:p>
        </p:txBody>
      </p:sp>
    </p:spTree>
    <p:extLst>
      <p:ext uri="{BB962C8B-B14F-4D97-AF65-F5344CB8AC3E}">
        <p14:creationId xmlns:p14="http://schemas.microsoft.com/office/powerpoint/2010/main" val="235739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when something goes wrong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streaming you can write to </a:t>
            </a:r>
            <a:r>
              <a:rPr lang="en-US" dirty="0" err="1" smtClean="0"/>
              <a:t>stderr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Mapper.sh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 ./ &gt; 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stderr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Then look for it on the UI, or through the yarn logs 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59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6704013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defTabSz="457200">
              <a:lnSpc>
                <a:spcPct val="93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1">
                <a:solidFill>
                  <a:srgbClr val="800080"/>
                </a:solidFill>
                <a:ea typeface="ＭＳ Ｐゴシック" pitchFamily="34" charset="-128"/>
              </a:rPr>
              <a:t>Any Questions</a:t>
            </a: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209800"/>
            <a:ext cx="2597150" cy="2921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2612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098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A00D803D-5401-432C-9BA7-4F652A65E3ED}" type="slidenum">
              <a:rPr lang="en-US" smtClean="0">
                <a:latin typeface="Times" pitchFamily="18" charset="0"/>
                <a:cs typeface="Arial" charset="0"/>
              </a:rPr>
              <a:pPr/>
              <a:t>59</a:t>
            </a:fld>
            <a:endParaRPr lang="en-US" smtClean="0">
              <a:latin typeface="Times" pitchFamily="18" charset="0"/>
              <a:cs typeface="Arial" charset="0"/>
            </a:endParaRPr>
          </a:p>
        </p:txBody>
      </p:sp>
      <p:pic>
        <p:nvPicPr>
          <p:cNvPr id="409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990600" y="3298825"/>
            <a:ext cx="71628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15000"/>
              </a:spcBef>
            </a:pPr>
            <a:r>
              <a:rPr lang="en-US" sz="3600" b="1">
                <a:solidFill>
                  <a:srgbClr val="7B0099"/>
                </a:solidFill>
                <a:latin typeface="Arial" charset="0"/>
              </a:rPr>
              <a:t>Practical Problem Solving with Pig</a:t>
            </a:r>
          </a:p>
        </p:txBody>
      </p:sp>
      <p:pic>
        <p:nvPicPr>
          <p:cNvPr id="4103" name="Picture 4" descr="apache_s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152400"/>
            <a:ext cx="16002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831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/>
          <a:srcRect t="21481"/>
          <a:stretch>
            <a:fillRect/>
          </a:stretch>
        </p:blipFill>
        <p:spPr>
          <a:xfrm>
            <a:off x="0" y="0"/>
            <a:ext cx="9144000" cy="53848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8" name="Rectangle 17"/>
          <p:cNvSpPr/>
          <p:nvPr/>
        </p:nvSpPr>
        <p:spPr>
          <a:xfrm>
            <a:off x="0" y="1181100"/>
            <a:ext cx="9144000" cy="56769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60350" dir="2700000" algn="tl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rot="10800000" flipV="1">
            <a:off x="6629400" y="1"/>
            <a:ext cx="2514600" cy="1244600"/>
          </a:xfrm>
          <a:prstGeom prst="line">
            <a:avLst/>
          </a:prstGeom>
          <a:ln w="63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hadooplogo.gif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7404100" y="301147"/>
            <a:ext cx="965200" cy="721539"/>
          </a:xfrm>
          <a:prstGeom prst="rect">
            <a:avLst/>
          </a:prstGeom>
          <a:effectLst>
            <a:outerShdw blurRad="63500" dir="4740000" sx="82000" sy="82000" kx="2700000" rotWithShape="0">
              <a:srgbClr val="000000">
                <a:alpha val="27000"/>
              </a:srgbClr>
            </a:outerShdw>
            <a:reflection stA="18000" endPos="31000" dir="5400000" sy="-100000" algn="bl" rotWithShape="0"/>
          </a:effec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48701" y="6492876"/>
            <a:ext cx="4953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0ACF8DDE-3D61-4E1E-A234-9774A6FF906C}" type="slidenum">
              <a:rPr lang="en-US" sz="120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itle 6"/>
          <p:cNvSpPr txBox="1">
            <a:spLocks/>
          </p:cNvSpPr>
          <p:nvPr/>
        </p:nvSpPr>
        <p:spPr>
          <a:xfrm>
            <a:off x="266700" y="812801"/>
            <a:ext cx="6959600" cy="3175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Verdana" pitchFamily="-112" charset="0"/>
                <a:cs typeface="Arial"/>
              </a:rPr>
              <a:t>hadoop</a:t>
            </a:r>
            <a:r>
              <a:rPr kumimoji="0" lang="en-US" sz="24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Verdana" pitchFamily="-112" charset="0"/>
                <a:cs typeface="Arial"/>
              </a:rPr>
              <a:t> at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cap="all" dirty="0" smtClean="0">
                <a:solidFill>
                  <a:schemeClr val="bg1"/>
                </a:solidFill>
                <a:latin typeface="Arial Black"/>
                <a:ea typeface="Verdana" pitchFamily="-112" charset="0"/>
                <a:cs typeface="Arial Black"/>
              </a:rPr>
              <a:t>Yahoo</a:t>
            </a:r>
            <a:endParaRPr kumimoji="0" lang="en-US" sz="3200" b="0" i="0" u="none" strike="noStrike" kern="1200" cap="all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/>
              <a:ea typeface="Verdana" pitchFamily="-112" charset="0"/>
              <a:cs typeface="Arial Black"/>
            </a:endParaRPr>
          </a:p>
          <a:p>
            <a:pPr marL="0" marR="0" lvl="0" indent="0" algn="l" defTabSz="914400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/>
                <a:ea typeface="Verdana" pitchFamily="-112" charset="0"/>
                <a:cs typeface="Arial" pitchFamily="34" charset="0"/>
              </a:rPr>
              <a:t/>
            </a:r>
            <a:br>
              <a: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/>
                <a:ea typeface="Verdana" pitchFamily="-112" charset="0"/>
                <a:cs typeface="Arial" pitchFamily="34" charset="0"/>
              </a:rPr>
            </a:br>
            <a:endParaRPr kumimoji="0" lang="en-US" sz="3600" b="0" i="0" u="none" strike="noStrike" kern="1200" cap="all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Black"/>
              <a:ea typeface="Verdana" pitchFamily="-112" charset="0"/>
              <a:cs typeface="Arial" pitchFamily="34" charset="0"/>
            </a:endParaRP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292100" y="1322388"/>
            <a:ext cx="8610600" cy="811212"/>
          </a:xfrm>
          <a:prstGeom prst="rect">
            <a:avLst/>
          </a:prstGeom>
        </p:spPr>
        <p:txBody>
          <a:bodyPr/>
          <a:lstStyle/>
          <a:p>
            <a:pPr marL="0" marR="0" lvl="1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Calibri" pitchFamily="-112" charset="0"/>
              <a:buNone/>
              <a:tabLst/>
              <a:defRPr/>
            </a:pPr>
            <a:r>
              <a:rPr lang="en-US" sz="2800" b="1" dirty="0" smtClean="0">
                <a:solidFill>
                  <a:srgbClr val="0070C0"/>
                </a:solidFill>
                <a:latin typeface="+mn-lt"/>
                <a:ea typeface="ＭＳ Ｐゴシック" pitchFamily="-112" charset="-128"/>
                <a:cs typeface="Arial"/>
              </a:rPr>
              <a:t>How Yahoo Uses Hadoop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ＭＳ Ｐゴシック" pitchFamily="-112" charset="-128"/>
              <a:cs typeface="Arial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2141051" y="2273301"/>
            <a:ext cx="4660900" cy="4140200"/>
          </a:xfrm>
          <a:prstGeom prst="ellipse">
            <a:avLst/>
          </a:prstGeom>
          <a:gradFill flip="none" rotWithShape="1">
            <a:gsLst>
              <a:gs pos="0">
                <a:srgbClr val="CCCCCC"/>
              </a:gs>
              <a:gs pos="100000">
                <a:schemeClr val="bg1">
                  <a:lumMod val="95000"/>
                </a:schemeClr>
              </a:gs>
            </a:gsLst>
            <a:lin ang="16200000" scaled="0"/>
            <a:tileRect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>
                <a:lumMod val="50000"/>
                <a:alpha val="3000"/>
              </a:schemeClr>
            </a:glow>
            <a:outerShdw blurRad="165100" dir="2700000" algn="tl" rotWithShape="0">
              <a:srgbClr val="000000">
                <a:alpha val="43000"/>
              </a:srgbClr>
            </a:outerShdw>
          </a:effectLst>
        </p:spPr>
        <p:txBody>
          <a:bodyPr wrap="none" lIns="0" tIns="0" rIns="0" bIns="0" anchor="ctr" anchorCtr="1"/>
          <a:lstStyle/>
          <a:p>
            <a:pPr marR="0" indent="0" algn="ctr" fontAlgn="base">
              <a:lnSpc>
                <a:spcPts val="1400"/>
              </a:lnSpc>
              <a:spcAft>
                <a:spcPct val="0"/>
              </a:spcAft>
              <a:buClrTx/>
              <a:buSzTx/>
              <a:buNone/>
              <a:tabLst/>
            </a:pPr>
            <a:r>
              <a:rPr lang="en-US" sz="1400" b="1" dirty="0" smtClean="0">
                <a:solidFill>
                  <a:srgbClr val="8B2090"/>
                </a:solidFill>
                <a:latin typeface="Arial"/>
                <a:cs typeface="Arial"/>
              </a:rPr>
              <a:t>  </a:t>
            </a:r>
          </a:p>
          <a:p>
            <a:pPr marR="0" indent="0" algn="ctr" fontAlgn="base">
              <a:lnSpc>
                <a:spcPts val="1400"/>
              </a:lnSpc>
              <a:spcAft>
                <a:spcPct val="0"/>
              </a:spcAft>
              <a:buClrTx/>
              <a:buSzTx/>
              <a:buNone/>
              <a:tabLst/>
            </a:pPr>
            <a:endParaRPr lang="en-US" sz="1400" b="1" dirty="0" smtClean="0">
              <a:solidFill>
                <a:srgbClr val="8B2090"/>
              </a:solidFill>
              <a:latin typeface="Arial"/>
              <a:cs typeface="Arial"/>
            </a:endParaRPr>
          </a:p>
          <a:p>
            <a:pPr marR="0" indent="0" algn="ctr" fontAlgn="base">
              <a:lnSpc>
                <a:spcPts val="1400"/>
              </a:lnSpc>
              <a:spcAft>
                <a:spcPct val="0"/>
              </a:spcAft>
              <a:buClrTx/>
              <a:buSzTx/>
              <a:buNone/>
              <a:tabLst/>
            </a:pPr>
            <a:endParaRPr 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R="0" indent="0" algn="ctr" fontAlgn="base">
              <a:lnSpc>
                <a:spcPts val="1400"/>
              </a:lnSpc>
              <a:spcAft>
                <a:spcPct val="0"/>
              </a:spcAft>
              <a:buClrTx/>
              <a:buSzTx/>
              <a:buNone/>
              <a:tabLst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      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2" name="Picture 41" descr="hadooplogo.gif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457577" y="2263371"/>
            <a:ext cx="1188551" cy="888506"/>
          </a:xfrm>
          <a:prstGeom prst="rect">
            <a:avLst/>
          </a:prstGeom>
          <a:effectLst>
            <a:outerShdw blurRad="63500" dir="4740000" sx="82000" sy="82000" kx="2700000" rotWithShape="0">
              <a:srgbClr val="000000">
                <a:alpha val="27000"/>
              </a:srgbClr>
            </a:outerShdw>
            <a:reflection stA="18000" endPos="31000" dir="5400000" sy="-100000" algn="bl" rotWithShape="0"/>
          </a:effectLst>
        </p:spPr>
      </p:pic>
      <p:sp>
        <p:nvSpPr>
          <p:cNvPr id="43" name="Rectangle 42"/>
          <p:cNvSpPr/>
          <p:nvPr/>
        </p:nvSpPr>
        <p:spPr>
          <a:xfrm>
            <a:off x="2454276" y="3196711"/>
            <a:ext cx="2497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HADOOP CLUSTERS</a:t>
            </a:r>
          </a:p>
          <a:p>
            <a:pPr algn="ctr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/>
              </a:rPr>
              <a:t>Tens of thousands of servers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43"/>
          <p:cNvGrpSpPr/>
          <p:nvPr/>
        </p:nvGrpSpPr>
        <p:grpSpPr>
          <a:xfrm>
            <a:off x="5379551" y="4136342"/>
            <a:ext cx="1295400" cy="739659"/>
            <a:chOff x="3657600" y="3564841"/>
            <a:chExt cx="1295400" cy="739658"/>
          </a:xfrm>
        </p:grpSpPr>
        <p:sp>
          <p:nvSpPr>
            <p:cNvPr id="45" name="Can 44"/>
            <p:cNvSpPr/>
            <p:nvPr/>
          </p:nvSpPr>
          <p:spPr>
            <a:xfrm>
              <a:off x="4241800" y="3873501"/>
              <a:ext cx="293370" cy="139700"/>
            </a:xfrm>
            <a:prstGeom prst="can">
              <a:avLst/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63500" dir="13500000" kx="27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 fontScale="25000" lnSpcReduction="20000"/>
            </a:bodyPr>
            <a:lstStyle/>
            <a:p>
              <a:pPr algn="ctr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65"/>
            <p:cNvGrpSpPr/>
            <p:nvPr/>
          </p:nvGrpSpPr>
          <p:grpSpPr>
            <a:xfrm>
              <a:off x="3657600" y="3564841"/>
              <a:ext cx="1295400" cy="727759"/>
              <a:chOff x="3657600" y="3564841"/>
              <a:chExt cx="1295400" cy="727759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3657600" y="3564841"/>
                <a:ext cx="1295400" cy="727759"/>
              </a:xfrm>
              <a:prstGeom prst="ellipse">
                <a:avLst/>
              </a:prstGeom>
              <a:gradFill flip="none" rotWithShape="1">
                <a:gsLst>
                  <a:gs pos="0">
                    <a:srgbClr val="CCCCCC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0"/>
                <a:tileRect/>
              </a:gra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glow rad="38100">
                  <a:schemeClr val="bg1">
                    <a:lumMod val="50000"/>
                    <a:alpha val="3000"/>
                  </a:schemeClr>
                </a:glow>
                <a:outerShdw blurRad="165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lIns="0" tIns="0" rIns="0" bIns="0" anchor="ctr" anchorCtr="1"/>
              <a:lstStyle/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rgbClr val="8B2090"/>
                    </a:solidFill>
                    <a:latin typeface="Arial"/>
                    <a:cs typeface="Arial"/>
                  </a:rPr>
                  <a:t>  </a:t>
                </a: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rgbClr val="8B2090"/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        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9" name="Can 48"/>
              <p:cNvSpPr/>
              <p:nvPr/>
            </p:nvSpPr>
            <p:spPr>
              <a:xfrm>
                <a:off x="3936999" y="3694088"/>
                <a:ext cx="225637" cy="107446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4186768" y="3653367"/>
                <a:ext cx="203198" cy="9676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Can 50"/>
              <p:cNvSpPr/>
              <p:nvPr/>
            </p:nvSpPr>
            <p:spPr>
              <a:xfrm>
                <a:off x="4110566" y="3716867"/>
                <a:ext cx="293370" cy="13970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Can 51"/>
              <p:cNvSpPr/>
              <p:nvPr/>
            </p:nvSpPr>
            <p:spPr>
              <a:xfrm>
                <a:off x="4415367" y="3699934"/>
                <a:ext cx="211666" cy="100793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Can 52"/>
              <p:cNvSpPr/>
              <p:nvPr/>
            </p:nvSpPr>
            <p:spPr>
              <a:xfrm>
                <a:off x="3932767" y="3826933"/>
                <a:ext cx="323003" cy="15381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4" name="Can 53"/>
              <p:cNvSpPr/>
              <p:nvPr/>
            </p:nvSpPr>
            <p:spPr>
              <a:xfrm>
                <a:off x="4174067" y="3843867"/>
                <a:ext cx="482600" cy="22981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4115090" y="4027500"/>
              <a:ext cx="1846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 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54"/>
          <p:cNvGrpSpPr/>
          <p:nvPr/>
        </p:nvGrpSpPr>
        <p:grpSpPr>
          <a:xfrm>
            <a:off x="3906351" y="4504642"/>
            <a:ext cx="1295400" cy="739659"/>
            <a:chOff x="3657600" y="3564841"/>
            <a:chExt cx="1295400" cy="739658"/>
          </a:xfrm>
        </p:grpSpPr>
        <p:sp>
          <p:nvSpPr>
            <p:cNvPr id="56" name="Can 55"/>
            <p:cNvSpPr/>
            <p:nvPr/>
          </p:nvSpPr>
          <p:spPr>
            <a:xfrm>
              <a:off x="4241800" y="3873501"/>
              <a:ext cx="293370" cy="139700"/>
            </a:xfrm>
            <a:prstGeom prst="can">
              <a:avLst/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63500" dir="13500000" kx="27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 fontScale="25000" lnSpcReduction="20000"/>
            </a:bodyPr>
            <a:lstStyle/>
            <a:p>
              <a:pPr algn="ctr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" name="Group 65"/>
            <p:cNvGrpSpPr/>
            <p:nvPr/>
          </p:nvGrpSpPr>
          <p:grpSpPr>
            <a:xfrm>
              <a:off x="3657600" y="3564841"/>
              <a:ext cx="1295400" cy="727759"/>
              <a:chOff x="3657600" y="3564841"/>
              <a:chExt cx="1295400" cy="727759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3657600" y="3564841"/>
                <a:ext cx="1295400" cy="727759"/>
              </a:xfrm>
              <a:prstGeom prst="ellipse">
                <a:avLst/>
              </a:prstGeom>
              <a:gradFill flip="none" rotWithShape="1">
                <a:gsLst>
                  <a:gs pos="0">
                    <a:srgbClr val="CCCCCC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0"/>
                <a:tileRect/>
              </a:gra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glow rad="38100">
                  <a:schemeClr val="bg1">
                    <a:lumMod val="50000"/>
                    <a:alpha val="3000"/>
                  </a:schemeClr>
                </a:glow>
                <a:outerShdw blurRad="165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lIns="0" tIns="0" rIns="0" bIns="0" anchor="ctr" anchorCtr="1"/>
              <a:lstStyle/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rgbClr val="8B2090"/>
                    </a:solidFill>
                    <a:latin typeface="Arial"/>
                    <a:cs typeface="Arial"/>
                  </a:rPr>
                  <a:t>  </a:t>
                </a: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rgbClr val="8B2090"/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        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0" name="Can 59"/>
              <p:cNvSpPr/>
              <p:nvPr/>
            </p:nvSpPr>
            <p:spPr>
              <a:xfrm>
                <a:off x="3936999" y="3694088"/>
                <a:ext cx="225637" cy="107446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Can 60"/>
              <p:cNvSpPr/>
              <p:nvPr/>
            </p:nvSpPr>
            <p:spPr>
              <a:xfrm>
                <a:off x="4186768" y="3653367"/>
                <a:ext cx="203198" cy="9676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" name="Can 61"/>
              <p:cNvSpPr/>
              <p:nvPr/>
            </p:nvSpPr>
            <p:spPr>
              <a:xfrm>
                <a:off x="4110566" y="3716867"/>
                <a:ext cx="293370" cy="13970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3" name="Can 62"/>
              <p:cNvSpPr/>
              <p:nvPr/>
            </p:nvSpPr>
            <p:spPr>
              <a:xfrm>
                <a:off x="4415367" y="3699934"/>
                <a:ext cx="211666" cy="100793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4" name="Can 63"/>
              <p:cNvSpPr/>
              <p:nvPr/>
            </p:nvSpPr>
            <p:spPr>
              <a:xfrm>
                <a:off x="3932767" y="3826933"/>
                <a:ext cx="323003" cy="15381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5" name="Can 64"/>
              <p:cNvSpPr/>
              <p:nvPr/>
            </p:nvSpPr>
            <p:spPr>
              <a:xfrm>
                <a:off x="4174067" y="3843867"/>
                <a:ext cx="482600" cy="22981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4115090" y="4027500"/>
              <a:ext cx="1846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 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65"/>
          <p:cNvGrpSpPr/>
          <p:nvPr/>
        </p:nvGrpSpPr>
        <p:grpSpPr>
          <a:xfrm>
            <a:off x="4604851" y="5304742"/>
            <a:ext cx="1295400" cy="739659"/>
            <a:chOff x="3657600" y="3564841"/>
            <a:chExt cx="1295400" cy="739658"/>
          </a:xfrm>
        </p:grpSpPr>
        <p:sp>
          <p:nvSpPr>
            <p:cNvPr id="67" name="Can 66"/>
            <p:cNvSpPr/>
            <p:nvPr/>
          </p:nvSpPr>
          <p:spPr>
            <a:xfrm>
              <a:off x="4241800" y="3873501"/>
              <a:ext cx="293370" cy="139700"/>
            </a:xfrm>
            <a:prstGeom prst="can">
              <a:avLst/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63500" dir="13500000" kx="27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 fontScale="25000" lnSpcReduction="20000"/>
            </a:bodyPr>
            <a:lstStyle/>
            <a:p>
              <a:pPr algn="ctr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" name="Group 65"/>
            <p:cNvGrpSpPr/>
            <p:nvPr/>
          </p:nvGrpSpPr>
          <p:grpSpPr>
            <a:xfrm>
              <a:off x="3657600" y="3564841"/>
              <a:ext cx="1295400" cy="727759"/>
              <a:chOff x="3657600" y="3564841"/>
              <a:chExt cx="1295400" cy="727759"/>
            </a:xfrm>
          </p:grpSpPr>
          <p:sp>
            <p:nvSpPr>
              <p:cNvPr id="70" name="Oval 69"/>
              <p:cNvSpPr/>
              <p:nvPr/>
            </p:nvSpPr>
            <p:spPr bwMode="auto">
              <a:xfrm>
                <a:off x="3657600" y="3564841"/>
                <a:ext cx="1295400" cy="727759"/>
              </a:xfrm>
              <a:prstGeom prst="ellipse">
                <a:avLst/>
              </a:prstGeom>
              <a:gradFill flip="none" rotWithShape="1">
                <a:gsLst>
                  <a:gs pos="0">
                    <a:srgbClr val="CCCCCC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0"/>
                <a:tileRect/>
              </a:gra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glow rad="38100">
                  <a:schemeClr val="bg1">
                    <a:lumMod val="50000"/>
                    <a:alpha val="3000"/>
                  </a:schemeClr>
                </a:glow>
                <a:outerShdw blurRad="165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lIns="0" tIns="0" rIns="0" bIns="0" anchor="ctr" anchorCtr="1"/>
              <a:lstStyle/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rgbClr val="8B2090"/>
                    </a:solidFill>
                    <a:latin typeface="Arial"/>
                    <a:cs typeface="Arial"/>
                  </a:rPr>
                  <a:t>  </a:t>
                </a: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rgbClr val="8B2090"/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        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1" name="Can 70"/>
              <p:cNvSpPr/>
              <p:nvPr/>
            </p:nvSpPr>
            <p:spPr>
              <a:xfrm>
                <a:off x="3936999" y="3694088"/>
                <a:ext cx="225637" cy="107446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Can 71"/>
              <p:cNvSpPr/>
              <p:nvPr/>
            </p:nvSpPr>
            <p:spPr>
              <a:xfrm>
                <a:off x="4186768" y="3653367"/>
                <a:ext cx="203198" cy="9676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" name="Can 72"/>
              <p:cNvSpPr/>
              <p:nvPr/>
            </p:nvSpPr>
            <p:spPr>
              <a:xfrm>
                <a:off x="4110566" y="3716867"/>
                <a:ext cx="293370" cy="13970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4415367" y="3699934"/>
                <a:ext cx="211666" cy="100793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Can 74"/>
              <p:cNvSpPr/>
              <p:nvPr/>
            </p:nvSpPr>
            <p:spPr>
              <a:xfrm>
                <a:off x="3932767" y="3826933"/>
                <a:ext cx="323003" cy="15381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4174067" y="3843867"/>
                <a:ext cx="482600" cy="22981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>
            <a:xfrm>
              <a:off x="4115090" y="4027500"/>
              <a:ext cx="1846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 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6"/>
          <p:cNvGrpSpPr/>
          <p:nvPr/>
        </p:nvGrpSpPr>
        <p:grpSpPr>
          <a:xfrm>
            <a:off x="2445851" y="4707842"/>
            <a:ext cx="1295400" cy="739659"/>
            <a:chOff x="3657600" y="3564841"/>
            <a:chExt cx="1295400" cy="739658"/>
          </a:xfrm>
        </p:grpSpPr>
        <p:sp>
          <p:nvSpPr>
            <p:cNvPr id="78" name="Can 77"/>
            <p:cNvSpPr/>
            <p:nvPr/>
          </p:nvSpPr>
          <p:spPr>
            <a:xfrm>
              <a:off x="4241800" y="3873501"/>
              <a:ext cx="293370" cy="139700"/>
            </a:xfrm>
            <a:prstGeom prst="can">
              <a:avLst/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63500" dir="13500000" kx="27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 fontScale="25000" lnSpcReduction="20000"/>
            </a:bodyPr>
            <a:lstStyle/>
            <a:p>
              <a:pPr algn="ctr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oup 65"/>
            <p:cNvGrpSpPr/>
            <p:nvPr/>
          </p:nvGrpSpPr>
          <p:grpSpPr>
            <a:xfrm>
              <a:off x="3657600" y="3564841"/>
              <a:ext cx="1295400" cy="727759"/>
              <a:chOff x="3657600" y="3564841"/>
              <a:chExt cx="1295400" cy="727759"/>
            </a:xfrm>
          </p:grpSpPr>
          <p:sp>
            <p:nvSpPr>
              <p:cNvPr id="81" name="Oval 80"/>
              <p:cNvSpPr/>
              <p:nvPr/>
            </p:nvSpPr>
            <p:spPr bwMode="auto">
              <a:xfrm>
                <a:off x="3657600" y="3564841"/>
                <a:ext cx="1295400" cy="727759"/>
              </a:xfrm>
              <a:prstGeom prst="ellipse">
                <a:avLst/>
              </a:prstGeom>
              <a:gradFill flip="none" rotWithShape="1">
                <a:gsLst>
                  <a:gs pos="0">
                    <a:srgbClr val="CCCCCC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0"/>
                <a:tileRect/>
              </a:gra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glow rad="38100">
                  <a:schemeClr val="bg1">
                    <a:lumMod val="50000"/>
                    <a:alpha val="3000"/>
                  </a:schemeClr>
                </a:glow>
                <a:outerShdw blurRad="165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lIns="0" tIns="0" rIns="0" bIns="0" anchor="ctr" anchorCtr="1"/>
              <a:lstStyle/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rgbClr val="8B2090"/>
                    </a:solidFill>
                    <a:latin typeface="Arial"/>
                    <a:cs typeface="Arial"/>
                  </a:rPr>
                  <a:t>  </a:t>
                </a: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rgbClr val="8B2090"/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        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2" name="Can 81"/>
              <p:cNvSpPr/>
              <p:nvPr/>
            </p:nvSpPr>
            <p:spPr>
              <a:xfrm>
                <a:off x="3936999" y="3694088"/>
                <a:ext cx="225637" cy="107446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Can 82"/>
              <p:cNvSpPr/>
              <p:nvPr/>
            </p:nvSpPr>
            <p:spPr>
              <a:xfrm>
                <a:off x="4186768" y="3653367"/>
                <a:ext cx="203198" cy="9676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Can 83"/>
              <p:cNvSpPr/>
              <p:nvPr/>
            </p:nvSpPr>
            <p:spPr>
              <a:xfrm>
                <a:off x="4110566" y="3716867"/>
                <a:ext cx="293370" cy="13970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Can 84"/>
              <p:cNvSpPr/>
              <p:nvPr/>
            </p:nvSpPr>
            <p:spPr>
              <a:xfrm>
                <a:off x="4415367" y="3699934"/>
                <a:ext cx="211666" cy="100793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Can 85"/>
              <p:cNvSpPr/>
              <p:nvPr/>
            </p:nvSpPr>
            <p:spPr>
              <a:xfrm>
                <a:off x="3932767" y="3826933"/>
                <a:ext cx="323003" cy="15381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Can 86"/>
              <p:cNvSpPr/>
              <p:nvPr/>
            </p:nvSpPr>
            <p:spPr>
              <a:xfrm>
                <a:off x="4174067" y="3843867"/>
                <a:ext cx="482600" cy="22981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4115090" y="4027500"/>
              <a:ext cx="1846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 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87"/>
          <p:cNvGrpSpPr/>
          <p:nvPr/>
        </p:nvGrpSpPr>
        <p:grpSpPr>
          <a:xfrm>
            <a:off x="2814151" y="3882343"/>
            <a:ext cx="1295400" cy="739659"/>
            <a:chOff x="3657600" y="3564841"/>
            <a:chExt cx="1295400" cy="739658"/>
          </a:xfrm>
        </p:grpSpPr>
        <p:sp>
          <p:nvSpPr>
            <p:cNvPr id="89" name="Can 88"/>
            <p:cNvSpPr/>
            <p:nvPr/>
          </p:nvSpPr>
          <p:spPr>
            <a:xfrm>
              <a:off x="4241800" y="3873501"/>
              <a:ext cx="293370" cy="139700"/>
            </a:xfrm>
            <a:prstGeom prst="can">
              <a:avLst/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63500" dir="13500000" kx="27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 fontScale="25000" lnSpcReduction="20000"/>
            </a:bodyPr>
            <a:lstStyle/>
            <a:p>
              <a:pPr algn="ctr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" name="Group 89"/>
            <p:cNvGrpSpPr/>
            <p:nvPr/>
          </p:nvGrpSpPr>
          <p:grpSpPr>
            <a:xfrm>
              <a:off x="3657600" y="3564841"/>
              <a:ext cx="1295400" cy="727759"/>
              <a:chOff x="3657600" y="3564841"/>
              <a:chExt cx="1295400" cy="727759"/>
            </a:xfrm>
          </p:grpSpPr>
          <p:sp>
            <p:nvSpPr>
              <p:cNvPr id="92" name="Oval 91"/>
              <p:cNvSpPr/>
              <p:nvPr/>
            </p:nvSpPr>
            <p:spPr bwMode="auto">
              <a:xfrm>
                <a:off x="3657600" y="3564841"/>
                <a:ext cx="1295400" cy="727759"/>
              </a:xfrm>
              <a:prstGeom prst="ellipse">
                <a:avLst/>
              </a:prstGeom>
              <a:gradFill flip="none" rotWithShape="1">
                <a:gsLst>
                  <a:gs pos="0">
                    <a:srgbClr val="CCCCCC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0"/>
                <a:tileRect/>
              </a:gra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glow rad="38100">
                  <a:schemeClr val="bg1">
                    <a:lumMod val="50000"/>
                    <a:alpha val="3000"/>
                  </a:schemeClr>
                </a:glow>
                <a:outerShdw blurRad="165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lIns="0" tIns="0" rIns="0" bIns="0" anchor="ctr" anchorCtr="1"/>
              <a:lstStyle/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rgbClr val="8B2090"/>
                    </a:solidFill>
                    <a:latin typeface="Arial"/>
                    <a:cs typeface="Arial"/>
                  </a:rPr>
                  <a:t>  </a:t>
                </a: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rgbClr val="8B2090"/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        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3" name="Can 92"/>
              <p:cNvSpPr/>
              <p:nvPr/>
            </p:nvSpPr>
            <p:spPr>
              <a:xfrm>
                <a:off x="3936999" y="3694088"/>
                <a:ext cx="225637" cy="107446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Can 93"/>
              <p:cNvSpPr/>
              <p:nvPr/>
            </p:nvSpPr>
            <p:spPr>
              <a:xfrm>
                <a:off x="4186768" y="3653367"/>
                <a:ext cx="203198" cy="9676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Can 94"/>
              <p:cNvSpPr/>
              <p:nvPr/>
            </p:nvSpPr>
            <p:spPr>
              <a:xfrm>
                <a:off x="4110566" y="3716867"/>
                <a:ext cx="293370" cy="13970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Can 95"/>
              <p:cNvSpPr/>
              <p:nvPr/>
            </p:nvSpPr>
            <p:spPr>
              <a:xfrm>
                <a:off x="4415367" y="3699934"/>
                <a:ext cx="211666" cy="100793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3932767" y="3826933"/>
                <a:ext cx="323003" cy="15381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Can 97"/>
              <p:cNvSpPr/>
              <p:nvPr/>
            </p:nvSpPr>
            <p:spPr>
              <a:xfrm>
                <a:off x="4174067" y="3843867"/>
                <a:ext cx="482600" cy="22981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1" name="Rectangle 90"/>
            <p:cNvSpPr/>
            <p:nvPr/>
          </p:nvSpPr>
          <p:spPr>
            <a:xfrm>
              <a:off x="4093482" y="4027500"/>
              <a:ext cx="1846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98"/>
          <p:cNvGrpSpPr/>
          <p:nvPr/>
        </p:nvGrpSpPr>
        <p:grpSpPr>
          <a:xfrm>
            <a:off x="3169751" y="5431742"/>
            <a:ext cx="1295400" cy="739659"/>
            <a:chOff x="3657600" y="3564841"/>
            <a:chExt cx="1295400" cy="739658"/>
          </a:xfrm>
        </p:grpSpPr>
        <p:sp>
          <p:nvSpPr>
            <p:cNvPr id="100" name="Can 99"/>
            <p:cNvSpPr/>
            <p:nvPr/>
          </p:nvSpPr>
          <p:spPr>
            <a:xfrm>
              <a:off x="4241800" y="3873501"/>
              <a:ext cx="293370" cy="139700"/>
            </a:xfrm>
            <a:prstGeom prst="can">
              <a:avLst/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63500" dir="13500000" kx="27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 fontScale="25000" lnSpcReduction="20000"/>
            </a:bodyPr>
            <a:lstStyle/>
            <a:p>
              <a:pPr algn="ctr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4" name="Group 65"/>
            <p:cNvGrpSpPr/>
            <p:nvPr/>
          </p:nvGrpSpPr>
          <p:grpSpPr>
            <a:xfrm>
              <a:off x="3657600" y="3564841"/>
              <a:ext cx="1295400" cy="727759"/>
              <a:chOff x="3657600" y="3564841"/>
              <a:chExt cx="1295400" cy="727759"/>
            </a:xfrm>
          </p:grpSpPr>
          <p:sp>
            <p:nvSpPr>
              <p:cNvPr id="103" name="Oval 102"/>
              <p:cNvSpPr/>
              <p:nvPr/>
            </p:nvSpPr>
            <p:spPr bwMode="auto">
              <a:xfrm>
                <a:off x="3657600" y="3564841"/>
                <a:ext cx="1295400" cy="727759"/>
              </a:xfrm>
              <a:prstGeom prst="ellipse">
                <a:avLst/>
              </a:prstGeom>
              <a:gradFill flip="none" rotWithShape="1">
                <a:gsLst>
                  <a:gs pos="0">
                    <a:srgbClr val="CCCCCC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0"/>
                <a:tileRect/>
              </a:gra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glow rad="38100">
                  <a:schemeClr val="bg1">
                    <a:lumMod val="50000"/>
                    <a:alpha val="3000"/>
                  </a:schemeClr>
                </a:glow>
                <a:outerShdw blurRad="165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lIns="0" tIns="0" rIns="0" bIns="0" anchor="ctr" anchorCtr="1"/>
              <a:lstStyle/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rgbClr val="8B2090"/>
                    </a:solidFill>
                    <a:latin typeface="Arial"/>
                    <a:cs typeface="Arial"/>
                  </a:rPr>
                  <a:t>  </a:t>
                </a: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rgbClr val="8B2090"/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        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4" name="Can 103"/>
              <p:cNvSpPr/>
              <p:nvPr/>
            </p:nvSpPr>
            <p:spPr>
              <a:xfrm>
                <a:off x="3936999" y="3694088"/>
                <a:ext cx="225637" cy="107446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" name="Can 104"/>
              <p:cNvSpPr/>
              <p:nvPr/>
            </p:nvSpPr>
            <p:spPr>
              <a:xfrm>
                <a:off x="4186768" y="3653367"/>
                <a:ext cx="203198" cy="9676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Can 105"/>
              <p:cNvSpPr/>
              <p:nvPr/>
            </p:nvSpPr>
            <p:spPr>
              <a:xfrm>
                <a:off x="4110566" y="3716867"/>
                <a:ext cx="293370" cy="13970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7" name="Can 106"/>
              <p:cNvSpPr/>
              <p:nvPr/>
            </p:nvSpPr>
            <p:spPr>
              <a:xfrm>
                <a:off x="4415367" y="3699934"/>
                <a:ext cx="211666" cy="100793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" name="Can 107"/>
              <p:cNvSpPr/>
              <p:nvPr/>
            </p:nvSpPr>
            <p:spPr>
              <a:xfrm>
                <a:off x="3932767" y="3826933"/>
                <a:ext cx="323003" cy="15381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" name="Can 108"/>
              <p:cNvSpPr/>
              <p:nvPr/>
            </p:nvSpPr>
            <p:spPr>
              <a:xfrm>
                <a:off x="4174067" y="3843867"/>
                <a:ext cx="482600" cy="22981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02" name="Rectangle 101"/>
            <p:cNvSpPr/>
            <p:nvPr/>
          </p:nvSpPr>
          <p:spPr>
            <a:xfrm>
              <a:off x="4115090" y="4027500"/>
              <a:ext cx="1846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 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09"/>
          <p:cNvGrpSpPr/>
          <p:nvPr/>
        </p:nvGrpSpPr>
        <p:grpSpPr>
          <a:xfrm>
            <a:off x="4134951" y="3653743"/>
            <a:ext cx="1295400" cy="739659"/>
            <a:chOff x="3657600" y="3564841"/>
            <a:chExt cx="1295400" cy="739658"/>
          </a:xfrm>
        </p:grpSpPr>
        <p:sp>
          <p:nvSpPr>
            <p:cNvPr id="111" name="Can 110"/>
            <p:cNvSpPr/>
            <p:nvPr/>
          </p:nvSpPr>
          <p:spPr>
            <a:xfrm>
              <a:off x="4241800" y="3873501"/>
              <a:ext cx="293370" cy="139700"/>
            </a:xfrm>
            <a:prstGeom prst="can">
              <a:avLst/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63500" dir="13500000" kx="27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 fontScale="25000" lnSpcReduction="20000"/>
            </a:bodyPr>
            <a:lstStyle/>
            <a:p>
              <a:pPr algn="ctr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" name="Group 65"/>
            <p:cNvGrpSpPr/>
            <p:nvPr/>
          </p:nvGrpSpPr>
          <p:grpSpPr>
            <a:xfrm>
              <a:off x="3657600" y="3564841"/>
              <a:ext cx="1295400" cy="727759"/>
              <a:chOff x="3657600" y="3564841"/>
              <a:chExt cx="1295400" cy="727759"/>
            </a:xfrm>
          </p:grpSpPr>
          <p:sp>
            <p:nvSpPr>
              <p:cNvPr id="114" name="Oval 113"/>
              <p:cNvSpPr/>
              <p:nvPr/>
            </p:nvSpPr>
            <p:spPr bwMode="auto">
              <a:xfrm>
                <a:off x="3657600" y="3564841"/>
                <a:ext cx="1295400" cy="727759"/>
              </a:xfrm>
              <a:prstGeom prst="ellipse">
                <a:avLst/>
              </a:prstGeom>
              <a:gradFill flip="none" rotWithShape="1">
                <a:gsLst>
                  <a:gs pos="0">
                    <a:srgbClr val="CCCCCC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0"/>
                <a:tileRect/>
              </a:gra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glow rad="38100">
                  <a:schemeClr val="bg1">
                    <a:lumMod val="50000"/>
                    <a:alpha val="3000"/>
                  </a:schemeClr>
                </a:glow>
                <a:outerShdw blurRad="165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lIns="0" tIns="0" rIns="0" bIns="0" anchor="ctr" anchorCtr="1"/>
              <a:lstStyle/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rgbClr val="8B2090"/>
                    </a:solidFill>
                    <a:latin typeface="Arial"/>
                    <a:cs typeface="Arial"/>
                  </a:rPr>
                  <a:t>  </a:t>
                </a: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rgbClr val="8B2090"/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        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15" name="Can 114"/>
              <p:cNvSpPr/>
              <p:nvPr/>
            </p:nvSpPr>
            <p:spPr>
              <a:xfrm>
                <a:off x="3936999" y="3694088"/>
                <a:ext cx="225637" cy="107446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6" name="Can 115"/>
              <p:cNvSpPr/>
              <p:nvPr/>
            </p:nvSpPr>
            <p:spPr>
              <a:xfrm>
                <a:off x="4186768" y="3653367"/>
                <a:ext cx="203198" cy="9676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7" name="Can 116"/>
              <p:cNvSpPr/>
              <p:nvPr/>
            </p:nvSpPr>
            <p:spPr>
              <a:xfrm>
                <a:off x="4110566" y="3716867"/>
                <a:ext cx="293370" cy="13970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8" name="Can 117"/>
              <p:cNvSpPr/>
              <p:nvPr/>
            </p:nvSpPr>
            <p:spPr>
              <a:xfrm>
                <a:off x="4415367" y="3699934"/>
                <a:ext cx="211666" cy="100793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9" name="Can 118"/>
              <p:cNvSpPr/>
              <p:nvPr/>
            </p:nvSpPr>
            <p:spPr>
              <a:xfrm>
                <a:off x="3932767" y="3826933"/>
                <a:ext cx="323003" cy="15381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Can 119"/>
              <p:cNvSpPr/>
              <p:nvPr/>
            </p:nvSpPr>
            <p:spPr>
              <a:xfrm>
                <a:off x="4174067" y="3843867"/>
                <a:ext cx="482600" cy="22981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3" name="Rectangle 112"/>
            <p:cNvSpPr/>
            <p:nvPr/>
          </p:nvSpPr>
          <p:spPr>
            <a:xfrm>
              <a:off x="4115090" y="4027500"/>
              <a:ext cx="1846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 </a:t>
              </a: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20"/>
          <p:cNvGrpSpPr/>
          <p:nvPr/>
        </p:nvGrpSpPr>
        <p:grpSpPr>
          <a:xfrm>
            <a:off x="5163651" y="3069542"/>
            <a:ext cx="1295400" cy="739659"/>
            <a:chOff x="3657600" y="3564841"/>
            <a:chExt cx="1295400" cy="739658"/>
          </a:xfrm>
        </p:grpSpPr>
        <p:sp>
          <p:nvSpPr>
            <p:cNvPr id="122" name="Can 121"/>
            <p:cNvSpPr/>
            <p:nvPr/>
          </p:nvSpPr>
          <p:spPr>
            <a:xfrm>
              <a:off x="4241800" y="3873501"/>
              <a:ext cx="293370" cy="139700"/>
            </a:xfrm>
            <a:prstGeom prst="can">
              <a:avLst/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63500" dir="13500000" kx="27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 fontScale="25000" lnSpcReduction="20000"/>
            </a:bodyPr>
            <a:lstStyle/>
            <a:p>
              <a:pPr algn="ctr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9" name="Group 65"/>
            <p:cNvGrpSpPr/>
            <p:nvPr/>
          </p:nvGrpSpPr>
          <p:grpSpPr>
            <a:xfrm>
              <a:off x="3657600" y="3564841"/>
              <a:ext cx="1295400" cy="727759"/>
              <a:chOff x="3657600" y="3564841"/>
              <a:chExt cx="1295400" cy="727759"/>
            </a:xfrm>
          </p:grpSpPr>
          <p:sp>
            <p:nvSpPr>
              <p:cNvPr id="125" name="Oval 124"/>
              <p:cNvSpPr/>
              <p:nvPr/>
            </p:nvSpPr>
            <p:spPr bwMode="auto">
              <a:xfrm>
                <a:off x="3657600" y="3564841"/>
                <a:ext cx="1295400" cy="727759"/>
              </a:xfrm>
              <a:prstGeom prst="ellipse">
                <a:avLst/>
              </a:prstGeom>
              <a:gradFill flip="none" rotWithShape="1">
                <a:gsLst>
                  <a:gs pos="0">
                    <a:srgbClr val="CCCCCC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0"/>
                <a:tileRect/>
              </a:gra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glow rad="38100">
                  <a:schemeClr val="bg1">
                    <a:lumMod val="50000"/>
                    <a:alpha val="3000"/>
                  </a:schemeClr>
                </a:glow>
                <a:outerShdw blurRad="165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lIns="0" tIns="0" rIns="0" bIns="0" anchor="ctr" anchorCtr="1"/>
              <a:lstStyle/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rgbClr val="8B2090"/>
                    </a:solidFill>
                    <a:latin typeface="Arial"/>
                    <a:cs typeface="Arial"/>
                  </a:rPr>
                  <a:t>  </a:t>
                </a: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rgbClr val="8B2090"/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  <a:p>
                <a:pPr marR="0" indent="0" algn="ctr" fontAlgn="base">
                  <a:lnSpc>
                    <a:spcPts val="1400"/>
                  </a:lnSpc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        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6" name="Can 125"/>
              <p:cNvSpPr/>
              <p:nvPr/>
            </p:nvSpPr>
            <p:spPr>
              <a:xfrm>
                <a:off x="3936999" y="3694088"/>
                <a:ext cx="225637" cy="107446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7" name="Can 126"/>
              <p:cNvSpPr/>
              <p:nvPr/>
            </p:nvSpPr>
            <p:spPr>
              <a:xfrm>
                <a:off x="4186768" y="3653367"/>
                <a:ext cx="203198" cy="9676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Can 127"/>
              <p:cNvSpPr/>
              <p:nvPr/>
            </p:nvSpPr>
            <p:spPr>
              <a:xfrm>
                <a:off x="4110566" y="3716867"/>
                <a:ext cx="293370" cy="13970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9" name="Can 128"/>
              <p:cNvSpPr/>
              <p:nvPr/>
            </p:nvSpPr>
            <p:spPr>
              <a:xfrm>
                <a:off x="4415367" y="3699934"/>
                <a:ext cx="211666" cy="100793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0" name="Can 129"/>
              <p:cNvSpPr/>
              <p:nvPr/>
            </p:nvSpPr>
            <p:spPr>
              <a:xfrm>
                <a:off x="3932767" y="3826933"/>
                <a:ext cx="323003" cy="153811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1" name="Can 130"/>
              <p:cNvSpPr/>
              <p:nvPr/>
            </p:nvSpPr>
            <p:spPr>
              <a:xfrm>
                <a:off x="4174067" y="3843867"/>
                <a:ext cx="482600" cy="229810"/>
              </a:xfrm>
              <a:prstGeom prst="can">
                <a:avLst/>
              </a:prstGeom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63500" dir="13500000" kx="27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25000" lnSpcReduction="20000"/>
              </a:bodyPr>
              <a:lstStyle/>
              <a:p>
                <a:pPr algn="ctr"/>
                <a:endParaRPr lang="en-US" sz="1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24" name="Rectangle 123"/>
            <p:cNvSpPr/>
            <p:nvPr/>
          </p:nvSpPr>
          <p:spPr>
            <a:xfrm>
              <a:off x="4093482" y="4027500"/>
              <a:ext cx="1846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131"/>
          <p:cNvGrpSpPr/>
          <p:nvPr/>
        </p:nvGrpSpPr>
        <p:grpSpPr>
          <a:xfrm rot="1303375">
            <a:off x="-607076" y="2070298"/>
            <a:ext cx="3524527" cy="3509060"/>
            <a:chOff x="354225" y="1837354"/>
            <a:chExt cx="2258194" cy="1873250"/>
          </a:xfrm>
        </p:grpSpPr>
        <p:sp>
          <p:nvSpPr>
            <p:cNvPr id="133" name="Down Arrow 132"/>
            <p:cNvSpPr/>
            <p:nvPr/>
          </p:nvSpPr>
          <p:spPr>
            <a:xfrm rot="16200000">
              <a:off x="832735" y="1930919"/>
              <a:ext cx="1873250" cy="1686119"/>
            </a:xfrm>
            <a:prstGeom prst="downArrow">
              <a:avLst>
                <a:gd name="adj1" fmla="val 70513"/>
                <a:gd name="adj2" fmla="val 50000"/>
              </a:avLst>
            </a:prstGeom>
            <a:gradFill flip="none" rotWithShape="1">
              <a:gsLst>
                <a:gs pos="0">
                  <a:srgbClr val="CCCCCC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  <a:tileRect/>
            </a:gra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glow rad="38100">
                <a:schemeClr val="bg1">
                  <a:lumMod val="50000"/>
                  <a:alpha val="3000"/>
                </a:schemeClr>
              </a:glow>
              <a:outerShdw blurRad="165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anchor="ctr" anchorCtr="1"/>
            <a:lstStyle/>
            <a:p>
              <a:pPr algn="ctr">
                <a:lnSpc>
                  <a:spcPts val="1400"/>
                </a:lnSpc>
              </a:pPr>
              <a:endParaRPr lang="en-US" sz="1400" b="1" dirty="0" err="1" smtClean="0">
                <a:solidFill>
                  <a:srgbClr val="8B2090"/>
                </a:solidFill>
                <a:latin typeface="Arial"/>
                <a:cs typeface="Arial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55599" y="2768600"/>
              <a:ext cx="2133600" cy="63045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94000">
                  <a:prstClr val="white">
                    <a:alpha val="0"/>
                  </a:prstClr>
                </a:gs>
                <a:gs pos="42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ctr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392896" y="3035059"/>
              <a:ext cx="783297" cy="131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cs typeface="Arial"/>
                </a:rPr>
                <a:t>DATA PIPELINES</a:t>
              </a:r>
              <a:endPara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55599" y="2176497"/>
              <a:ext cx="2133600" cy="566703"/>
            </a:xfrm>
            <a:prstGeom prst="rect">
              <a:avLst/>
            </a:prstGeom>
            <a:gradFill flip="none" rotWithShape="1">
              <a:gsLst>
                <a:gs pos="1000">
                  <a:schemeClr val="accent6">
                    <a:lumMod val="50000"/>
                  </a:schemeClr>
                </a:gs>
                <a:gs pos="94000">
                  <a:prstClr val="white">
                    <a:alpha val="0"/>
                  </a:prstClr>
                </a:gs>
                <a:gs pos="42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ctr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281958" y="2451985"/>
              <a:ext cx="515419" cy="131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cs typeface="Arial"/>
                </a:rPr>
                <a:t>CONTENT</a:t>
              </a:r>
              <a:endPara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54225" y="2075579"/>
              <a:ext cx="2133600" cy="8450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94000">
                  <a:prstClr val="white">
                    <a:alpha val="0"/>
                  </a:prstClr>
                </a:gs>
                <a:gs pos="42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 fontScale="32500" lnSpcReduction="20000"/>
            </a:bodyPr>
            <a:lstStyle/>
            <a:p>
              <a:pPr algn="ctr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356059" y="2061004"/>
              <a:ext cx="849566" cy="1232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 smtClean="0">
                  <a:solidFill>
                    <a:schemeClr val="bg1"/>
                  </a:solidFill>
                  <a:cs typeface="Arial"/>
                </a:rPr>
                <a:t>DIMENSIONAL DATA</a:t>
              </a:r>
              <a:endParaRPr lang="en-US" sz="9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157"/>
          <p:cNvGrpSpPr/>
          <p:nvPr/>
        </p:nvGrpSpPr>
        <p:grpSpPr>
          <a:xfrm>
            <a:off x="6915976" y="1681507"/>
            <a:ext cx="2043047" cy="4973293"/>
            <a:chOff x="7204135" y="1467796"/>
            <a:chExt cx="2043047" cy="4973293"/>
          </a:xfrm>
        </p:grpSpPr>
        <p:sp>
          <p:nvSpPr>
            <p:cNvPr id="143" name="Rectangle 142"/>
            <p:cNvSpPr/>
            <p:nvPr/>
          </p:nvSpPr>
          <p:spPr>
            <a:xfrm>
              <a:off x="7204135" y="4693232"/>
              <a:ext cx="20430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E89C00"/>
                  </a:solidFill>
                  <a:cs typeface="Arial"/>
                </a:rPr>
                <a:t>APPLIED SCIENCE</a:t>
              </a:r>
              <a:endParaRPr lang="en-US" sz="1600" dirty="0" smtClean="0">
                <a:solidFill>
                  <a:srgbClr val="E89C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557647" y="1467796"/>
              <a:ext cx="13360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  <a:cs typeface="Arial"/>
                </a:rPr>
                <a:t>PRODUCTS</a:t>
              </a:r>
              <a:endParaRPr lang="en-US" sz="16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7289030" y="1832590"/>
              <a:ext cx="1916179" cy="1491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/>
                <a:t>Data Analytics </a:t>
              </a:r>
            </a:p>
            <a:p>
              <a:pPr lvl="0"/>
              <a:r>
                <a:rPr lang="en-US" sz="1000" b="1" dirty="0" smtClean="0"/>
                <a:t>Content Optimization</a:t>
              </a:r>
            </a:p>
            <a:p>
              <a:pPr lvl="0"/>
              <a:r>
                <a:rPr lang="en-US" sz="1000" b="1" dirty="0" smtClean="0"/>
                <a:t>Content Enrichment </a:t>
              </a:r>
            </a:p>
            <a:p>
              <a:pPr lvl="0"/>
              <a:r>
                <a:rPr lang="en-US" sz="1000" b="1" dirty="0" smtClean="0"/>
                <a:t>Yahoo Mail Anti-Spam </a:t>
              </a:r>
            </a:p>
            <a:p>
              <a:pPr lvl="0"/>
              <a:r>
                <a:rPr lang="en-US" sz="1000" b="1" dirty="0" smtClean="0"/>
                <a:t>Advertising Products</a:t>
              </a:r>
            </a:p>
            <a:p>
              <a:pPr lvl="0"/>
              <a:r>
                <a:rPr lang="en-US" sz="1000" b="1" dirty="0" smtClean="0"/>
                <a:t>Ad Optimization </a:t>
              </a:r>
            </a:p>
            <a:p>
              <a:pPr lvl="0"/>
              <a:r>
                <a:rPr lang="en-US" sz="1000" b="1" dirty="0" smtClean="0"/>
                <a:t>Ad Selection</a:t>
              </a:r>
            </a:p>
            <a:p>
              <a:pPr lvl="0"/>
              <a:r>
                <a:rPr lang="en-US" sz="1000" b="1" dirty="0" smtClean="0"/>
                <a:t>Big Data Processing &amp; ETL</a:t>
              </a:r>
            </a:p>
            <a:p>
              <a:pPr>
                <a:lnSpc>
                  <a:spcPct val="111000"/>
                </a:lnSpc>
              </a:pPr>
              <a:endParaRPr lang="en-US" sz="1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7289030" y="5117650"/>
              <a:ext cx="16510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 smtClean="0"/>
                <a:t>User Interest Prediction </a:t>
              </a:r>
              <a:br>
                <a:rPr lang="en-US" sz="1000" b="1" dirty="0" smtClean="0"/>
              </a:br>
              <a:r>
                <a:rPr lang="en-US" sz="1000" b="1" dirty="0" smtClean="0"/>
                <a:t>Ad inventory prediction </a:t>
              </a:r>
            </a:p>
            <a:p>
              <a:r>
                <a:rPr lang="en-US" sz="1000" b="1" dirty="0" smtClean="0"/>
                <a:t>Machine learning - search ranking </a:t>
              </a:r>
            </a:p>
            <a:p>
              <a:r>
                <a:rPr lang="en-US" sz="1000" b="1" dirty="0" smtClean="0"/>
                <a:t>Machine learning - ad targeting</a:t>
              </a:r>
            </a:p>
            <a:p>
              <a:r>
                <a:rPr lang="en-US" sz="1000" b="1" dirty="0" smtClean="0"/>
                <a:t>Machine learning - spam filtering</a:t>
              </a:r>
            </a:p>
          </p:txBody>
        </p:sp>
      </p:grpSp>
      <p:sp>
        <p:nvSpPr>
          <p:cNvPr id="163" name="Up-Down Arrow 162"/>
          <p:cNvSpPr/>
          <p:nvPr/>
        </p:nvSpPr>
        <p:spPr>
          <a:xfrm rot="3473824">
            <a:off x="6033631" y="1945489"/>
            <a:ext cx="528604" cy="1272620"/>
          </a:xfrm>
          <a:prstGeom prst="upDownArrow">
            <a:avLst>
              <a:gd name="adj1" fmla="val 36324"/>
              <a:gd name="adj2" fmla="val 48876"/>
            </a:avLst>
          </a:prstGeom>
          <a:gradFill flip="none" rotWithShape="1">
            <a:gsLst>
              <a:gs pos="0">
                <a:srgbClr val="FFFF00"/>
              </a:gs>
              <a:gs pos="100000">
                <a:schemeClr val="accent1"/>
              </a:gs>
              <a:gs pos="52000">
                <a:srgbClr val="CCCCCC"/>
              </a:gs>
            </a:gsLst>
            <a:lin ang="16200000" scaled="0"/>
            <a:tileRect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>
                <a:lumMod val="50000"/>
                <a:alpha val="3000"/>
              </a:schemeClr>
            </a:glow>
            <a:outerShdw blurRad="165100" dir="2700000" algn="tl" rotWithShape="0">
              <a:srgbClr val="000000">
                <a:alpha val="43000"/>
              </a:srgbClr>
            </a:outerShdw>
          </a:effectLst>
        </p:spPr>
        <p:txBody>
          <a:bodyPr wrap="none" lIns="0" tIns="0" rIns="0" bIns="0" anchor="ctr" anchorCtr="1"/>
          <a:lstStyle/>
          <a:p>
            <a:pPr algn="ctr">
              <a:lnSpc>
                <a:spcPts val="1400"/>
              </a:lnSpc>
            </a:pPr>
            <a:endParaRPr lang="en-US" sz="1400" b="1" dirty="0" err="1" smtClean="0">
              <a:solidFill>
                <a:srgbClr val="8B2090"/>
              </a:solidFill>
              <a:latin typeface="Arial"/>
              <a:cs typeface="Arial"/>
            </a:endParaRPr>
          </a:p>
        </p:txBody>
      </p:sp>
      <p:sp>
        <p:nvSpPr>
          <p:cNvPr id="165" name="Up-Down Arrow 164"/>
          <p:cNvSpPr/>
          <p:nvPr/>
        </p:nvSpPr>
        <p:spPr>
          <a:xfrm rot="17754499">
            <a:off x="6046331" y="4752189"/>
            <a:ext cx="528604" cy="1272620"/>
          </a:xfrm>
          <a:prstGeom prst="upDownArrow">
            <a:avLst>
              <a:gd name="adj1" fmla="val 36324"/>
              <a:gd name="adj2" fmla="val 48876"/>
            </a:avLst>
          </a:prstGeom>
          <a:gradFill flip="none" rotWithShape="1">
            <a:gsLst>
              <a:gs pos="0">
                <a:srgbClr val="E89C00"/>
              </a:gs>
              <a:gs pos="100000">
                <a:srgbClr val="FFFF00"/>
              </a:gs>
              <a:gs pos="49000">
                <a:srgbClr val="CCCCCC"/>
              </a:gs>
            </a:gsLst>
            <a:lin ang="16200000" scaled="0"/>
            <a:tileRect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>
                <a:lumMod val="50000"/>
                <a:alpha val="3000"/>
              </a:schemeClr>
            </a:glow>
            <a:outerShdw blurRad="165100" dir="2700000" algn="tl" rotWithShape="0">
              <a:srgbClr val="000000">
                <a:alpha val="43000"/>
              </a:srgbClr>
            </a:outerShdw>
          </a:effectLst>
        </p:spPr>
        <p:txBody>
          <a:bodyPr wrap="none" lIns="0" tIns="0" rIns="0" bIns="0" anchor="ctr" anchorCtr="1"/>
          <a:lstStyle/>
          <a:p>
            <a:pPr algn="ctr">
              <a:lnSpc>
                <a:spcPts val="1400"/>
              </a:lnSpc>
            </a:pPr>
            <a:endParaRPr lang="en-US" sz="1400" b="1" dirty="0" err="1" smtClean="0">
              <a:solidFill>
                <a:srgbClr val="8B2090"/>
              </a:solidFill>
              <a:latin typeface="Arial"/>
              <a:cs typeface="Arial"/>
            </a:endParaRPr>
          </a:p>
        </p:txBody>
      </p:sp>
      <p:sp>
        <p:nvSpPr>
          <p:cNvPr id="166" name="Up-Down Arrow 165"/>
          <p:cNvSpPr/>
          <p:nvPr/>
        </p:nvSpPr>
        <p:spPr>
          <a:xfrm>
            <a:off x="7456030" y="3689131"/>
            <a:ext cx="528604" cy="1052977"/>
          </a:xfrm>
          <a:prstGeom prst="upDownArrow">
            <a:avLst>
              <a:gd name="adj1" fmla="val 36324"/>
              <a:gd name="adj2" fmla="val 48876"/>
            </a:avLst>
          </a:prstGeom>
          <a:gradFill flip="none" rotWithShape="1">
            <a:gsLst>
              <a:gs pos="0">
                <a:srgbClr val="E89C00"/>
              </a:gs>
              <a:gs pos="100000">
                <a:schemeClr val="accent1"/>
              </a:gs>
              <a:gs pos="50000">
                <a:srgbClr val="CCCCCC"/>
              </a:gs>
            </a:gsLst>
            <a:lin ang="16200000" scaled="0"/>
            <a:tileRect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>
                <a:lumMod val="50000"/>
                <a:alpha val="3000"/>
              </a:schemeClr>
            </a:glow>
            <a:outerShdw blurRad="165100" dir="2700000" algn="tl" rotWithShape="0">
              <a:srgbClr val="000000">
                <a:alpha val="43000"/>
              </a:srgbClr>
            </a:outerShdw>
          </a:effectLst>
        </p:spPr>
        <p:txBody>
          <a:bodyPr wrap="none" lIns="0" tIns="0" rIns="0" bIns="0" anchor="ctr" anchorCtr="1"/>
          <a:lstStyle/>
          <a:p>
            <a:pPr algn="ctr">
              <a:lnSpc>
                <a:spcPts val="1400"/>
              </a:lnSpc>
            </a:pPr>
            <a:endParaRPr lang="en-US" sz="1400" b="1" dirty="0" err="1" smtClean="0">
              <a:solidFill>
                <a:srgbClr val="8B209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8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is not the only choice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MR is a pain to use directly so pick something that works for you. </a:t>
            </a:r>
            <a:r>
              <a:rPr lang="en-US" dirty="0"/>
              <a:t>There are lots of higher level APIs that do similar </a:t>
            </a:r>
            <a:r>
              <a:rPr lang="en-US" dirty="0" smtClean="0"/>
              <a:t>things to pig.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SQL (</a:t>
            </a:r>
            <a:r>
              <a:rPr lang="en-US" dirty="0" err="1" smtClean="0"/>
              <a:t>sortof</a:t>
            </a:r>
            <a:r>
              <a:rPr lang="en-US" dirty="0" smtClean="0"/>
              <a:t>) – Hive</a:t>
            </a:r>
            <a:r>
              <a:rPr lang="en-US" dirty="0"/>
              <a:t>,</a:t>
            </a:r>
            <a:r>
              <a:rPr lang="en-US" dirty="0" smtClean="0"/>
              <a:t> Impala, …</a:t>
            </a:r>
          </a:p>
          <a:p>
            <a:r>
              <a:rPr lang="en-US" dirty="0"/>
              <a:t>Cascading - </a:t>
            </a:r>
            <a:r>
              <a:rPr lang="en-US" dirty="0">
                <a:hlinkClick r:id="rId2"/>
              </a:rPr>
              <a:t>http://www.cascading.org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http://blog.cloudera.com/blog/2013/01/a-guide-to-python-frameworks-for-hadoop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Giraph</a:t>
            </a:r>
            <a:r>
              <a:rPr lang="en-US" dirty="0"/>
              <a:t> - for graph processing (</a:t>
            </a:r>
            <a:r>
              <a:rPr lang="en-US" dirty="0">
                <a:hlinkClick r:id="rId4"/>
              </a:rPr>
              <a:t>http://giraph.apache.org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Spark – (more on this later)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2311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24" tIns="45712" rIns="91424" bIns="45712"/>
          <a:lstStyle/>
          <a:p>
            <a:pPr algn="r" eaLnBrk="0" hangingPunct="0">
              <a:defRPr/>
            </a:pPr>
            <a:fld id="{5EC5A317-5696-4D13-8C09-9B5BB34D4260}" type="slidenum">
              <a:rPr lang="en-US" sz="1000">
                <a:latin typeface="+mn-lt"/>
                <a:cs typeface="+mn-cs"/>
              </a:rPr>
              <a:pPr algn="r" eaLnBrk="0" hangingPunct="0">
                <a:defRPr/>
              </a:pPr>
              <a:t>61</a:t>
            </a:fld>
            <a:endParaRPr lang="en-US" sz="1000">
              <a:latin typeface="+mn-lt"/>
              <a:cs typeface="+mn-cs"/>
            </a:endParaRP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PIG: Parallel Programming Language &amp; Runtime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8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System for processing semi-structured datasets using </a:t>
            </a:r>
            <a:r>
              <a:rPr lang="en-US" sz="2200" dirty="0" err="1" smtClean="0"/>
              <a:t>Hadoop</a:t>
            </a:r>
            <a:r>
              <a:rPr lang="en-US" sz="2200" dirty="0" smtClean="0"/>
              <a:t> Map Reduce platforms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Pig-Latin: is a high level procedural language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Pig Engine: Parser, Optimizer and distributed query execution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Supports: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relational-algebra style ops (join, filter…)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functional programming (map, reduce)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PIG compiles programs into (sequences of) Map-Reduce jobs and executes them on </a:t>
            </a:r>
            <a:r>
              <a:rPr lang="en-US" sz="2200" dirty="0" err="1" smtClean="0"/>
              <a:t>Hadoop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83445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 smtClean="0"/>
              <a:t>Pig Latin - Simple Data Types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sz="quarter" idx="18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100" smtClean="0"/>
              <a:t>PIG Latin statements work with relations,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 </a:t>
            </a:r>
            <a:r>
              <a:rPr lang="en-US" sz="2000" i="1" smtClean="0"/>
              <a:t>Relation</a:t>
            </a:r>
            <a:r>
              <a:rPr lang="en-US" sz="2000" smtClean="0"/>
              <a:t> is a Bag (Outer Bag)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 </a:t>
            </a:r>
            <a:r>
              <a:rPr lang="en-US" sz="2000" i="1" smtClean="0"/>
              <a:t>Bag</a:t>
            </a:r>
            <a:r>
              <a:rPr lang="en-US" sz="2000" smtClean="0"/>
              <a:t> is a collection of Tuples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 </a:t>
            </a:r>
            <a:r>
              <a:rPr lang="en-US" sz="2000" i="1" smtClean="0"/>
              <a:t>Tuple</a:t>
            </a:r>
            <a:r>
              <a:rPr lang="en-US" sz="2000" smtClean="0"/>
              <a:t> is an ordered set of Fields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 </a:t>
            </a:r>
            <a:r>
              <a:rPr lang="en-US" sz="2000" i="1" smtClean="0"/>
              <a:t>Field</a:t>
            </a:r>
            <a:r>
              <a:rPr lang="en-US" sz="2000" smtClean="0"/>
              <a:t> can be any simple or complex data type 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smtClean="0"/>
              <a:t>thus supports nested data model</a:t>
            </a:r>
          </a:p>
          <a:p>
            <a:pPr eaLnBrk="1" hangingPunct="1">
              <a:lnSpc>
                <a:spcPct val="80000"/>
              </a:lnSpc>
            </a:pPr>
            <a:r>
              <a:rPr lang="en-US" sz="2100" smtClean="0"/>
              <a:t>Simple data types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int =&gt; signed 32 bit =&gt; 10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long =&gt; signed 64 bit =&gt; 10L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float =&gt; 32 bit =&gt; 10.5f, 10.5e2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double =&gt; 64 bit =&gt; 10.5, 10.5e2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Arrays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smtClean="0"/>
              <a:t>chararray =&gt; string in UTF-8 =&gt; ‘Hello World”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smtClean="0"/>
              <a:t>bytearray =&gt; byte array (blob) </a:t>
            </a:r>
          </a:p>
        </p:txBody>
      </p:sp>
    </p:spTree>
    <p:extLst>
      <p:ext uri="{BB962C8B-B14F-4D97-AF65-F5344CB8AC3E}">
        <p14:creationId xmlns:p14="http://schemas.microsoft.com/office/powerpoint/2010/main" val="2525940604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 smtClean="0"/>
              <a:t>Pig Latin – Complex Data Types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sz="quarter" idx="18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smtClean="0"/>
              <a:t>Tuple: an ordered set of fields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(field [,field … ])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Tuple is a row w/ one or more fields of any data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(3, 7.5, {(3,4,5), (3,5,7)}, {(3,7),(3,9)})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smtClean="0"/>
              <a:t>Bag: collection of Tuples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{ tuple [, tuple …]}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can have duplicate tuples,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can have tuples w/ different number of fields &amp; even fields can have different data types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smtClean="0"/>
              <a:t>Map: set of key/value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[key#value [, key#value … ]]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Key must be a scalar data type and should be unique where Value can be of any data type</a:t>
            </a:r>
          </a:p>
        </p:txBody>
      </p:sp>
    </p:spTree>
    <p:extLst>
      <p:ext uri="{BB962C8B-B14F-4D97-AF65-F5344CB8AC3E}">
        <p14:creationId xmlns:p14="http://schemas.microsoft.com/office/powerpoint/2010/main" val="3855504979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9" y="582507"/>
            <a:ext cx="8521065" cy="712893"/>
          </a:xfrm>
        </p:spPr>
        <p:txBody>
          <a:bodyPr anchor="b"/>
          <a:lstStyle/>
          <a:p>
            <a:pPr eaLnBrk="1" hangingPunct="1"/>
            <a:r>
              <a:rPr lang="en-US" dirty="0" smtClean="0"/>
              <a:t>Pig Latin – NULL support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sz="quarter" idx="18"/>
          </p:nvPr>
        </p:nvSpPr>
        <p:spPr>
          <a:xfrm>
            <a:off x="516573" y="1447800"/>
            <a:ext cx="8301990" cy="49530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100" dirty="0" smtClean="0"/>
              <a:t>Same as SQL definition : unknown or non-existent</a:t>
            </a:r>
          </a:p>
          <a:p>
            <a:pPr eaLnBrk="1" hangingPunct="1"/>
            <a:r>
              <a:rPr lang="en-US" sz="2100" dirty="0" smtClean="0"/>
              <a:t>Null can be used as constant expression in place of expression of any type</a:t>
            </a:r>
          </a:p>
          <a:p>
            <a:pPr eaLnBrk="1" hangingPunct="1"/>
            <a:r>
              <a:rPr lang="en-US" sz="2100" dirty="0" smtClean="0"/>
              <a:t>If certain fields in the data are missing, it is load/store functions  responsibility to insert NULL</a:t>
            </a:r>
          </a:p>
          <a:p>
            <a:pPr lvl="1" eaLnBrk="1" hangingPunct="1"/>
            <a:r>
              <a:rPr lang="en-US" sz="2000" dirty="0" smtClean="0"/>
              <a:t>E.g. text loader returns NULL in place of empty strings in the data </a:t>
            </a:r>
          </a:p>
          <a:p>
            <a:pPr eaLnBrk="1" hangingPunct="1"/>
            <a:r>
              <a:rPr lang="en-US" sz="2100" dirty="0" smtClean="0"/>
              <a:t>Operations that produce NULL</a:t>
            </a:r>
          </a:p>
          <a:p>
            <a:pPr lvl="1" eaLnBrk="1" hangingPunct="1"/>
            <a:r>
              <a:rPr lang="en-US" sz="2000" dirty="0" smtClean="0"/>
              <a:t>Divide by zero</a:t>
            </a:r>
          </a:p>
          <a:p>
            <a:pPr lvl="1" eaLnBrk="1" hangingPunct="1"/>
            <a:r>
              <a:rPr lang="en-US" sz="2000" dirty="0" smtClean="0"/>
              <a:t>Dereferencing a field or map key that does not exists </a:t>
            </a:r>
          </a:p>
          <a:p>
            <a:pPr lvl="1" eaLnBrk="1" hangingPunct="1"/>
            <a:r>
              <a:rPr lang="en-US" sz="2000" dirty="0" smtClean="0"/>
              <a:t>UDFs can return NULL</a:t>
            </a:r>
          </a:p>
          <a:p>
            <a:pPr eaLnBrk="1" hangingPunct="1"/>
            <a:r>
              <a:rPr lang="en-US" sz="2100" dirty="0" smtClean="0"/>
              <a:t>NULLs and Operators </a:t>
            </a:r>
          </a:p>
          <a:p>
            <a:pPr lvl="1" eaLnBrk="1" hangingPunct="1"/>
            <a:r>
              <a:rPr lang="en-US" sz="2000" dirty="0" smtClean="0"/>
              <a:t>Comparison, Matches, Cast, Dereferencing returns null if one of the input variables is null</a:t>
            </a:r>
          </a:p>
          <a:p>
            <a:pPr lvl="1" eaLnBrk="1" hangingPunct="1"/>
            <a:r>
              <a:rPr lang="en-US" sz="2000" dirty="0" smtClean="0"/>
              <a:t>AVG, MIN, MAX, SUM functions ignore NULLs</a:t>
            </a:r>
          </a:p>
          <a:p>
            <a:pPr lvl="1" eaLnBrk="1" hangingPunct="1"/>
            <a:r>
              <a:rPr lang="en-US" sz="2000" dirty="0" smtClean="0"/>
              <a:t>COUNT function counts values including NULLs</a:t>
            </a:r>
          </a:p>
          <a:p>
            <a:pPr lvl="1" eaLnBrk="1" hangingPunct="1"/>
            <a:r>
              <a:rPr lang="en-US" sz="2000" dirty="0" smtClean="0"/>
              <a:t>If Filter expression is NULL then record is rejected </a:t>
            </a:r>
          </a:p>
        </p:txBody>
      </p:sp>
    </p:spTree>
    <p:extLst>
      <p:ext uri="{BB962C8B-B14F-4D97-AF65-F5344CB8AC3E}">
        <p14:creationId xmlns:p14="http://schemas.microsoft.com/office/powerpoint/2010/main" val="1937228020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ChangeArrowheads="1"/>
          </p:cNvSpPr>
          <p:nvPr/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60000"/>
              </a:lnSpc>
              <a:spcBef>
                <a:spcPts val="2000"/>
              </a:spcBef>
              <a:buFontTx/>
              <a:buChar char="•"/>
            </a:pPr>
            <a:r>
              <a:rPr lang="en-US" sz="160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LOAD</a:t>
            </a:r>
            <a:r>
              <a:rPr lang="en-US" sz="1600">
                <a:latin typeface="Tahoma" pitchFamily="34" charset="0"/>
                <a:ea typeface="ＭＳ Ｐゴシック" pitchFamily="34" charset="-128"/>
              </a:rPr>
              <a:t>: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A = LOAD ‘file.txt’ USING PigStorage(‘\t’) AS (a1, a2, a3);</a:t>
            </a:r>
          </a:p>
          <a:p>
            <a:pPr marL="1257300" lvl="2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{(1,2,3), (4,2,1), (8,3,4), (4,3,3), (7,2,5), (8,4,3)}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B = LOAD ‘file1.txt’ USING PigStorage(‘\t’) AS (b1, b2, b3)</a:t>
            </a:r>
          </a:p>
          <a:p>
            <a:pPr marL="1257300" lvl="2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{(1,3,5), (1,7,9), (4,3,6), (4,8,8), (4,9,7), (7,6,8), (8,5,3)}</a:t>
            </a:r>
          </a:p>
          <a:p>
            <a:pPr marL="342900" indent="-342900">
              <a:lnSpc>
                <a:spcPct val="60000"/>
              </a:lnSpc>
              <a:spcBef>
                <a:spcPts val="2000"/>
              </a:spcBef>
              <a:buFontTx/>
              <a:buChar char="•"/>
            </a:pPr>
            <a:r>
              <a:rPr lang="en-US" sz="160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FILTER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Y = FILTER A BY a1 == ‘8’;  =&gt; {(8,3,4), (8,4,3)}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Y = FILTER A BY myEquals(a1, ‘8’); 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endParaRPr lang="en-US" sz="1600">
              <a:latin typeface="Tahoma" pitchFamily="34" charset="0"/>
              <a:ea typeface="ＭＳ Ｐゴシック" pitchFamily="34" charset="-128"/>
            </a:endParaRPr>
          </a:p>
          <a:p>
            <a:pPr marL="342900" indent="-342900">
              <a:lnSpc>
                <a:spcPct val="60000"/>
              </a:lnSpc>
              <a:spcBef>
                <a:spcPts val="2000"/>
              </a:spcBef>
              <a:buFontTx/>
              <a:buChar char="•"/>
            </a:pPr>
            <a:r>
              <a:rPr lang="en-US" sz="160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FOREACH GENERATE: Projections and Transformations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Z = FOREACH A GENERATE a1, a2</a:t>
            </a:r>
          </a:p>
          <a:p>
            <a:pPr marL="1257300" lvl="2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{(1,2) (4,2) (8,3) (4,3) (7,2) (8,4)}</a:t>
            </a:r>
          </a:p>
          <a:p>
            <a:pPr marL="342900" indent="-342900">
              <a:lnSpc>
                <a:spcPct val="60000"/>
              </a:lnSpc>
              <a:spcBef>
                <a:spcPts val="2000"/>
              </a:spcBef>
            </a:pPr>
            <a:endParaRPr lang="en-US" sz="1600"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69636" name="Title 1"/>
          <p:cNvSpPr>
            <a:spLocks/>
          </p:cNvSpPr>
          <p:nvPr/>
        </p:nvSpPr>
        <p:spPr bwMode="auto">
          <a:xfrm>
            <a:off x="1752600" y="84138"/>
            <a:ext cx="7086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sz="3600" b="1">
                <a:solidFill>
                  <a:srgbClr val="7B0099"/>
                </a:solidFill>
                <a:latin typeface="Arial" charset="0"/>
              </a:rPr>
              <a:t>Pig Latin Statements</a:t>
            </a:r>
          </a:p>
        </p:txBody>
      </p:sp>
    </p:spTree>
    <p:extLst>
      <p:ext uri="{BB962C8B-B14F-4D97-AF65-F5344CB8AC3E}">
        <p14:creationId xmlns:p14="http://schemas.microsoft.com/office/powerpoint/2010/main" val="84999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457200" y="13716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ts val="2000"/>
              </a:spcBef>
              <a:buFontTx/>
              <a:buChar char="•"/>
            </a:pPr>
            <a:r>
              <a:rPr lang="en-US" sz="160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GROUP</a:t>
            </a:r>
            <a:r>
              <a:rPr lang="en-US" sz="1600">
                <a:latin typeface="Tahoma" pitchFamily="34" charset="0"/>
                <a:ea typeface="ＭＳ Ｐゴシック" pitchFamily="34" charset="-128"/>
              </a:rPr>
              <a:t> </a:t>
            </a:r>
          </a:p>
          <a:p>
            <a:pPr marL="800100" lvl="1" indent="-342900">
              <a:lnSpc>
                <a:spcPct val="7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X = GROUP A BY a1; =&gt; {</a:t>
            </a:r>
            <a:r>
              <a:rPr lang="en-US" sz="1600" i="1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(</a:t>
            </a:r>
            <a:r>
              <a:rPr lang="en-US" sz="1600" b="1" i="1">
                <a:solidFill>
                  <a:srgbClr val="008000"/>
                </a:solidFill>
                <a:latin typeface="Tahoma" pitchFamily="34" charset="0"/>
                <a:ea typeface="ＭＳ Ｐゴシック" pitchFamily="34" charset="-128"/>
              </a:rPr>
              <a:t>1</a:t>
            </a:r>
            <a:r>
              <a:rPr lang="en-US" sz="1600" i="1">
                <a:solidFill>
                  <a:srgbClr val="3366FF"/>
                </a:solidFill>
                <a:latin typeface="Tahoma" pitchFamily="34" charset="0"/>
                <a:ea typeface="ＭＳ Ｐゴシック" pitchFamily="34" charset="-128"/>
              </a:rPr>
              <a:t>,</a:t>
            </a:r>
            <a:r>
              <a:rPr lang="en-US" sz="1600" b="1" i="1">
                <a:solidFill>
                  <a:srgbClr val="3366FF"/>
                </a:solidFill>
                <a:latin typeface="Tahoma" pitchFamily="34" charset="0"/>
                <a:ea typeface="ＭＳ Ｐゴシック" pitchFamily="34" charset="-128"/>
              </a:rPr>
              <a:t> </a:t>
            </a:r>
            <a:r>
              <a:rPr lang="en-US" sz="1600" b="1" i="1">
                <a:solidFill>
                  <a:srgbClr val="0000FF"/>
                </a:solidFill>
                <a:latin typeface="Tahoma" pitchFamily="34" charset="0"/>
                <a:ea typeface="ＭＳ Ｐゴシック" pitchFamily="34" charset="-128"/>
              </a:rPr>
              <a:t>{(1,2,3)}</a:t>
            </a:r>
            <a:r>
              <a:rPr lang="en-US" sz="1600" i="1">
                <a:latin typeface="Tahoma" pitchFamily="34" charset="0"/>
                <a:ea typeface="ＭＳ Ｐゴシック" pitchFamily="34" charset="-128"/>
              </a:rPr>
              <a:t>)</a:t>
            </a:r>
            <a:r>
              <a:rPr lang="en-US" sz="1600">
                <a:latin typeface="Tahoma" pitchFamily="34" charset="0"/>
                <a:ea typeface="ＭＳ Ｐゴシック" pitchFamily="34" charset="-128"/>
              </a:rPr>
              <a:t>, </a:t>
            </a:r>
            <a:r>
              <a:rPr lang="en-US" sz="1600" i="1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(</a:t>
            </a:r>
            <a:r>
              <a:rPr lang="en-US" sz="1600" b="1" i="1">
                <a:solidFill>
                  <a:srgbClr val="008000"/>
                </a:solidFill>
                <a:latin typeface="Tahoma" pitchFamily="34" charset="0"/>
                <a:ea typeface="ＭＳ Ｐゴシック" pitchFamily="34" charset="-128"/>
              </a:rPr>
              <a:t>4</a:t>
            </a:r>
            <a:r>
              <a:rPr lang="en-US" sz="1600" i="1">
                <a:latin typeface="Tahoma" pitchFamily="34" charset="0"/>
                <a:ea typeface="ＭＳ Ｐゴシック" pitchFamily="34" charset="-128"/>
              </a:rPr>
              <a:t>,</a:t>
            </a:r>
            <a:r>
              <a:rPr lang="en-US" sz="1600" i="1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 </a:t>
            </a:r>
            <a:r>
              <a:rPr lang="en-US" sz="1600" b="1" i="1">
                <a:solidFill>
                  <a:srgbClr val="0000FF"/>
                </a:solidFill>
                <a:latin typeface="Tahoma" pitchFamily="34" charset="0"/>
                <a:ea typeface="ＭＳ Ｐゴシック" pitchFamily="34" charset="-128"/>
              </a:rPr>
              <a:t>{(4,2,1), (4,3,3)}</a:t>
            </a:r>
            <a:r>
              <a:rPr lang="en-US" sz="1600" i="1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)</a:t>
            </a:r>
            <a:r>
              <a:rPr lang="en-US" sz="1600">
                <a:latin typeface="Tahoma" pitchFamily="34" charset="0"/>
                <a:ea typeface="ＭＳ Ｐゴシック" pitchFamily="34" charset="-128"/>
              </a:rPr>
              <a:t> …}</a:t>
            </a:r>
          </a:p>
          <a:p>
            <a:pPr marL="800100" lvl="1" indent="-342900">
              <a:lnSpc>
                <a:spcPct val="70000"/>
              </a:lnSpc>
              <a:spcBef>
                <a:spcPts val="2000"/>
              </a:spcBef>
              <a:buFont typeface="Arial" charset="0"/>
              <a:buChar char="•"/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One tuple per distinct group key; </a:t>
            </a:r>
          </a:p>
          <a:p>
            <a:pPr marL="800100" lvl="1" indent="-342900">
              <a:lnSpc>
                <a:spcPct val="70000"/>
              </a:lnSpc>
              <a:spcBef>
                <a:spcPts val="2000"/>
              </a:spcBef>
              <a:buFont typeface="Arial" charset="0"/>
              <a:buChar char="•"/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First field is referred as ‘group’, </a:t>
            </a:r>
          </a:p>
          <a:p>
            <a:pPr marL="800100" lvl="1" indent="-342900">
              <a:lnSpc>
                <a:spcPct val="70000"/>
              </a:lnSpc>
              <a:spcBef>
                <a:spcPts val="2000"/>
              </a:spcBef>
              <a:buFont typeface="Arial" charset="0"/>
              <a:buChar char="•"/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Second field is subset of bag ‘A’ (referred as ‘A’) w/ tuples that match the group key</a:t>
            </a:r>
          </a:p>
          <a:p>
            <a:pPr marL="342900" indent="-342900">
              <a:lnSpc>
                <a:spcPct val="70000"/>
              </a:lnSpc>
              <a:spcBef>
                <a:spcPts val="2000"/>
              </a:spcBef>
              <a:buFontTx/>
              <a:buChar char="•"/>
            </a:pPr>
            <a:r>
              <a:rPr lang="en-US" sz="160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Add the values of the first field of Bag A for each group</a:t>
            </a:r>
          </a:p>
          <a:p>
            <a:pPr marL="800100" lvl="1" indent="-342900">
              <a:lnSpc>
                <a:spcPct val="7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W = FOREACH X GENERATE group, SUM(A.a1)</a:t>
            </a:r>
          </a:p>
          <a:p>
            <a:pPr marL="1257300" lvl="2" indent="-342900">
              <a:lnSpc>
                <a:spcPct val="7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{(1, 1) (4, 8) …} </a:t>
            </a:r>
          </a:p>
          <a:p>
            <a:pPr marL="342900" indent="-342900">
              <a:lnSpc>
                <a:spcPct val="70000"/>
              </a:lnSpc>
              <a:spcBef>
                <a:spcPts val="2000"/>
              </a:spcBef>
              <a:buFontTx/>
              <a:buChar char="•"/>
            </a:pPr>
            <a:r>
              <a:rPr lang="en-US" sz="160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FLATTEN: eliminate nesting flattens the Data Bag</a:t>
            </a:r>
          </a:p>
          <a:p>
            <a:pPr marL="800100" lvl="1" indent="-342900">
              <a:lnSpc>
                <a:spcPct val="7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 F = FOREACH X GENERATE group, FLATTEN(A)</a:t>
            </a:r>
          </a:p>
          <a:p>
            <a:pPr marL="800100" lvl="1" indent="-342900">
              <a:lnSpc>
                <a:spcPct val="70000"/>
              </a:lnSpc>
              <a:spcBef>
                <a:spcPts val="2000"/>
              </a:spcBef>
            </a:pPr>
            <a:r>
              <a:rPr lang="en-US" sz="1600">
                <a:latin typeface="Tahoma" pitchFamily="34" charset="0"/>
                <a:ea typeface="ＭＳ Ｐゴシック" pitchFamily="34" charset="-128"/>
              </a:rPr>
              <a:t>     {(1,(1,2,3)), (4, (4,2,1)), (4,(4,3,3))}	</a:t>
            </a:r>
          </a:p>
          <a:p>
            <a:pPr marL="800100" lvl="1" indent="-342900">
              <a:lnSpc>
                <a:spcPct val="70000"/>
              </a:lnSpc>
              <a:spcBef>
                <a:spcPts val="2000"/>
              </a:spcBef>
            </a:pPr>
            <a:endParaRPr lang="en-US" sz="1600"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71683" name="TextBox 3"/>
          <p:cNvSpPr txBox="1">
            <a:spLocks noChangeArrowheads="1"/>
          </p:cNvSpPr>
          <p:nvPr/>
        </p:nvSpPr>
        <p:spPr bwMode="auto">
          <a:xfrm>
            <a:off x="4516438" y="1219200"/>
            <a:ext cx="9858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8000"/>
                </a:solidFill>
                <a:latin typeface="Tahoma" pitchFamily="34" charset="0"/>
                <a:ea typeface="ＭＳ Ｐゴシック" pitchFamily="34" charset="-128"/>
              </a:rPr>
              <a:t>‘group’</a:t>
            </a:r>
          </a:p>
        </p:txBody>
      </p:sp>
      <p:sp>
        <p:nvSpPr>
          <p:cNvPr id="71684" name="TextBox 4"/>
          <p:cNvSpPr txBox="1">
            <a:spLocks noChangeArrowheads="1"/>
          </p:cNvSpPr>
          <p:nvPr/>
        </p:nvSpPr>
        <p:spPr bwMode="auto">
          <a:xfrm>
            <a:off x="5481638" y="1219200"/>
            <a:ext cx="19891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FF"/>
                </a:solidFill>
                <a:latin typeface="Tahoma" pitchFamily="34" charset="0"/>
                <a:ea typeface="ＭＳ Ｐゴシック" pitchFamily="34" charset="-128"/>
              </a:rPr>
              <a:t>‘</a:t>
            </a:r>
            <a:r>
              <a:rPr lang="en-US" sz="1600" b="1">
                <a:solidFill>
                  <a:srgbClr val="0000FF"/>
                </a:solidFill>
                <a:latin typeface="Tahoma" pitchFamily="34" charset="0"/>
                <a:ea typeface="ＭＳ Ｐゴシック" pitchFamily="34" charset="-128"/>
              </a:rPr>
              <a:t>Subset of Bag A</a:t>
            </a:r>
            <a:r>
              <a:rPr lang="en-US" sz="1800" b="1">
                <a:solidFill>
                  <a:srgbClr val="0000FF"/>
                </a:solidFill>
                <a:latin typeface="Tahoma" pitchFamily="34" charset="0"/>
                <a:ea typeface="ＭＳ Ｐゴシック" pitchFamily="34" charset="-128"/>
              </a:rPr>
              <a:t>’</a:t>
            </a:r>
            <a:r>
              <a:rPr lang="en-US" sz="1800" b="1">
                <a:latin typeface="Tahoma" pitchFamily="34" charset="0"/>
                <a:ea typeface="ＭＳ Ｐゴシック" pitchFamily="34" charset="-128"/>
              </a:rPr>
              <a:t> </a:t>
            </a:r>
          </a:p>
        </p:txBody>
      </p:sp>
      <p:cxnSp>
        <p:nvCxnSpPr>
          <p:cNvPr id="71685" name="Straight Arrow Connector 14"/>
          <p:cNvCxnSpPr>
            <a:cxnSpLocks noChangeShapeType="1"/>
          </p:cNvCxnSpPr>
          <p:nvPr/>
        </p:nvCxnSpPr>
        <p:spPr bwMode="auto">
          <a:xfrm rot="10800000" flipV="1">
            <a:off x="3657600" y="1495425"/>
            <a:ext cx="123825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1686" name="Straight Arrow Connector 19"/>
          <p:cNvCxnSpPr>
            <a:cxnSpLocks noChangeShapeType="1"/>
          </p:cNvCxnSpPr>
          <p:nvPr/>
        </p:nvCxnSpPr>
        <p:spPr bwMode="auto">
          <a:xfrm rot="10800000" flipV="1">
            <a:off x="4895850" y="1495425"/>
            <a:ext cx="900113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1687" name="Straight Arrow Connector 21"/>
          <p:cNvCxnSpPr>
            <a:cxnSpLocks noChangeShapeType="1"/>
          </p:cNvCxnSpPr>
          <p:nvPr/>
        </p:nvCxnSpPr>
        <p:spPr bwMode="auto">
          <a:xfrm>
            <a:off x="4895850" y="1495425"/>
            <a:ext cx="595313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1688" name="Straight Arrow Connector 23"/>
          <p:cNvCxnSpPr>
            <a:cxnSpLocks noChangeShapeType="1"/>
          </p:cNvCxnSpPr>
          <p:nvPr/>
        </p:nvCxnSpPr>
        <p:spPr bwMode="auto">
          <a:xfrm>
            <a:off x="5859463" y="1495425"/>
            <a:ext cx="3937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1691" name="Title 1"/>
          <p:cNvSpPr>
            <a:spLocks/>
          </p:cNvSpPr>
          <p:nvPr/>
        </p:nvSpPr>
        <p:spPr bwMode="auto">
          <a:xfrm>
            <a:off x="1752600" y="84138"/>
            <a:ext cx="7086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sz="3600" b="1">
                <a:solidFill>
                  <a:srgbClr val="7B0099"/>
                </a:solidFill>
                <a:latin typeface="Arial" charset="0"/>
              </a:rPr>
              <a:t>Pig Latin Statements</a:t>
            </a:r>
          </a:p>
        </p:txBody>
      </p:sp>
    </p:spTree>
    <p:extLst>
      <p:ext uri="{BB962C8B-B14F-4D97-AF65-F5344CB8AC3E}">
        <p14:creationId xmlns:p14="http://schemas.microsoft.com/office/powerpoint/2010/main" val="382794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ChangeArrowheads="1"/>
          </p:cNvSpPr>
          <p:nvPr/>
        </p:nvSpPr>
        <p:spPr bwMode="auto">
          <a:xfrm>
            <a:off x="533400" y="1524000"/>
            <a:ext cx="8229600" cy="464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80000"/>
              </a:lnSpc>
              <a:spcBef>
                <a:spcPts val="2000"/>
              </a:spcBef>
              <a:buFontTx/>
              <a:buChar char="•"/>
            </a:pPr>
            <a:r>
              <a:rPr lang="en-US" sz="1500">
                <a:latin typeface="Tahoma" pitchFamily="34" charset="0"/>
                <a:ea typeface="ＭＳ Ｐゴシック" pitchFamily="34" charset="-128"/>
              </a:rPr>
              <a:t> </a:t>
            </a:r>
            <a:r>
              <a:rPr lang="en-US" sz="150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COGROUP</a:t>
            </a:r>
            <a:r>
              <a:rPr lang="en-US" sz="1500">
                <a:latin typeface="Tahoma" pitchFamily="34" charset="0"/>
                <a:ea typeface="ＭＳ Ｐゴシック" pitchFamily="34" charset="-128"/>
              </a:rPr>
              <a:t> </a:t>
            </a:r>
          </a:p>
          <a:p>
            <a:pPr marL="800100" lvl="1" indent="-342900">
              <a:lnSpc>
                <a:spcPct val="80000"/>
              </a:lnSpc>
              <a:spcBef>
                <a:spcPts val="2000"/>
              </a:spcBef>
            </a:pPr>
            <a:r>
              <a:rPr lang="en-US" sz="1500">
                <a:latin typeface="Tahoma" pitchFamily="34" charset="0"/>
                <a:ea typeface="ＭＳ Ｐゴシック" pitchFamily="34" charset="-128"/>
              </a:rPr>
              <a:t>X = COGROUP A BY a1, B BY b1;</a:t>
            </a:r>
          </a:p>
          <a:p>
            <a:pPr marL="800100" lvl="1" indent="-342900">
              <a:lnSpc>
                <a:spcPct val="80000"/>
              </a:lnSpc>
              <a:spcBef>
                <a:spcPts val="2000"/>
              </a:spcBef>
            </a:pPr>
            <a:r>
              <a:rPr lang="en-US" sz="1500">
                <a:latin typeface="Tahoma" pitchFamily="34" charset="0"/>
                <a:ea typeface="ＭＳ Ｐゴシック" pitchFamily="34" charset="-128"/>
              </a:rPr>
              <a:t>{ (</a:t>
            </a:r>
            <a:r>
              <a:rPr lang="en-US" sz="1500" b="1">
                <a:solidFill>
                  <a:srgbClr val="0000FF"/>
                </a:solidFill>
                <a:latin typeface="Tahoma" pitchFamily="34" charset="0"/>
                <a:ea typeface="ＭＳ Ｐゴシック" pitchFamily="34" charset="-128"/>
              </a:rPr>
              <a:t>1</a:t>
            </a:r>
            <a:r>
              <a:rPr lang="en-US" sz="1500">
                <a:latin typeface="Tahoma" pitchFamily="34" charset="0"/>
                <a:ea typeface="ＭＳ Ｐゴシック" pitchFamily="34" charset="-128"/>
              </a:rPr>
              <a:t>, </a:t>
            </a:r>
            <a:r>
              <a:rPr lang="en-US" sz="1500" b="1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{(1,2,3)}</a:t>
            </a:r>
            <a:r>
              <a:rPr lang="en-US" sz="1500">
                <a:latin typeface="Tahoma" pitchFamily="34" charset="0"/>
                <a:ea typeface="ＭＳ Ｐゴシック" pitchFamily="34" charset="-128"/>
              </a:rPr>
              <a:t>, </a:t>
            </a:r>
            <a:r>
              <a:rPr lang="en-US" sz="1500" b="1">
                <a:solidFill>
                  <a:srgbClr val="008000"/>
                </a:solidFill>
                <a:latin typeface="Tahoma" pitchFamily="34" charset="0"/>
                <a:ea typeface="ＭＳ Ｐゴシック" pitchFamily="34" charset="-128"/>
              </a:rPr>
              <a:t>{(1,3,5), (1,7,9)}</a:t>
            </a:r>
            <a:r>
              <a:rPr lang="en-US" sz="1500">
                <a:latin typeface="Tahoma" pitchFamily="34" charset="0"/>
                <a:ea typeface="ＭＳ Ｐゴシック" pitchFamily="34" charset="-128"/>
              </a:rPr>
              <a:t>),</a:t>
            </a:r>
          </a:p>
          <a:p>
            <a:pPr marL="800100" lvl="1" indent="-342900">
              <a:lnSpc>
                <a:spcPct val="80000"/>
              </a:lnSpc>
              <a:spcBef>
                <a:spcPts val="2000"/>
              </a:spcBef>
            </a:pPr>
            <a:r>
              <a:rPr lang="en-US" sz="1500">
                <a:latin typeface="Tahoma" pitchFamily="34" charset="0"/>
                <a:ea typeface="ＭＳ Ｐゴシック" pitchFamily="34" charset="-128"/>
              </a:rPr>
              <a:t>   (</a:t>
            </a:r>
            <a:r>
              <a:rPr lang="en-US" sz="1500" b="1">
                <a:solidFill>
                  <a:srgbClr val="0000FF"/>
                </a:solidFill>
                <a:latin typeface="Tahoma" pitchFamily="34" charset="0"/>
                <a:ea typeface="ＭＳ Ｐゴシック" pitchFamily="34" charset="-128"/>
              </a:rPr>
              <a:t>4</a:t>
            </a:r>
            <a:r>
              <a:rPr lang="en-US" sz="1500">
                <a:latin typeface="Tahoma" pitchFamily="34" charset="0"/>
                <a:ea typeface="ＭＳ Ｐゴシック" pitchFamily="34" charset="-128"/>
              </a:rPr>
              <a:t>, </a:t>
            </a:r>
            <a:r>
              <a:rPr lang="en-US" sz="1500" b="1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{(4,2,1) (4,3,3)}</a:t>
            </a:r>
            <a:r>
              <a:rPr lang="en-US" sz="1500">
                <a:latin typeface="Tahoma" pitchFamily="34" charset="0"/>
                <a:ea typeface="ＭＳ Ｐゴシック" pitchFamily="34" charset="-128"/>
              </a:rPr>
              <a:t>, </a:t>
            </a:r>
            <a:r>
              <a:rPr lang="en-US" sz="1500" b="1">
                <a:solidFill>
                  <a:srgbClr val="008000"/>
                </a:solidFill>
                <a:latin typeface="Tahoma" pitchFamily="34" charset="0"/>
                <a:ea typeface="ＭＳ Ｐゴシック" pitchFamily="34" charset="-128"/>
              </a:rPr>
              <a:t>{(4,3,6), (4,8,8), (4,9,7)}</a:t>
            </a:r>
            <a:r>
              <a:rPr lang="en-US" sz="1500">
                <a:latin typeface="Tahoma" pitchFamily="34" charset="0"/>
                <a:ea typeface="ＭＳ Ｐゴシック" pitchFamily="34" charset="-128"/>
              </a:rPr>
              <a:t>),</a:t>
            </a:r>
          </a:p>
          <a:p>
            <a:pPr marL="800100" lvl="1" indent="-342900">
              <a:lnSpc>
                <a:spcPct val="80000"/>
              </a:lnSpc>
              <a:spcBef>
                <a:spcPts val="2000"/>
              </a:spcBef>
            </a:pPr>
            <a:r>
              <a:rPr lang="en-US" sz="1500">
                <a:latin typeface="Tahoma" pitchFamily="34" charset="0"/>
                <a:ea typeface="ＭＳ Ｐゴシック" pitchFamily="34" charset="-128"/>
              </a:rPr>
              <a:t> }</a:t>
            </a:r>
          </a:p>
          <a:p>
            <a:pPr marL="800100" lvl="1" indent="-342900">
              <a:lnSpc>
                <a:spcPct val="80000"/>
              </a:lnSpc>
              <a:spcBef>
                <a:spcPts val="2000"/>
              </a:spcBef>
              <a:buFont typeface="Arial" charset="0"/>
              <a:buChar char="•"/>
            </a:pPr>
            <a:r>
              <a:rPr lang="en-US" sz="1500">
                <a:latin typeface="Tahoma" pitchFamily="34" charset="0"/>
                <a:ea typeface="ＭＳ Ｐゴシック" pitchFamily="34" charset="-128"/>
              </a:rPr>
              <a:t>One tuple per group key; </a:t>
            </a:r>
          </a:p>
          <a:p>
            <a:pPr marL="800100" lvl="1" indent="-342900">
              <a:lnSpc>
                <a:spcPct val="80000"/>
              </a:lnSpc>
              <a:spcBef>
                <a:spcPts val="2000"/>
              </a:spcBef>
              <a:buFont typeface="Arial" charset="0"/>
              <a:buChar char="•"/>
            </a:pPr>
            <a:r>
              <a:rPr lang="en-US" sz="1500">
                <a:latin typeface="Tahoma" pitchFamily="34" charset="0"/>
                <a:ea typeface="ＭＳ Ｐゴシック" pitchFamily="34" charset="-128"/>
              </a:rPr>
              <a:t>Second field is a subset of bag ‘A’ (referred as ‘A’) w/ tuples that match the group key</a:t>
            </a:r>
          </a:p>
          <a:p>
            <a:pPr marL="800100" lvl="1" indent="-342900">
              <a:lnSpc>
                <a:spcPct val="80000"/>
              </a:lnSpc>
              <a:spcBef>
                <a:spcPts val="2000"/>
              </a:spcBef>
              <a:buFont typeface="Arial" charset="0"/>
              <a:buChar char="•"/>
            </a:pPr>
            <a:r>
              <a:rPr lang="en-US" sz="1500">
                <a:latin typeface="Tahoma" pitchFamily="34" charset="0"/>
                <a:ea typeface="ＭＳ Ｐゴシック" pitchFamily="34" charset="-128"/>
              </a:rPr>
              <a:t>Third field is a subset of bag ‘B’ (referred as ‘B’) w/ tuples that match the group key</a:t>
            </a:r>
          </a:p>
          <a:p>
            <a:pPr marL="342900" indent="-342900">
              <a:lnSpc>
                <a:spcPct val="80000"/>
              </a:lnSpc>
              <a:spcBef>
                <a:spcPts val="2000"/>
              </a:spcBef>
              <a:buFontTx/>
              <a:buChar char="•"/>
            </a:pPr>
            <a:r>
              <a:rPr lang="en-US" sz="150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SQL JOIN =~ COGROUP + FLATTEN</a:t>
            </a:r>
          </a:p>
          <a:p>
            <a:pPr marL="800100" lvl="1" indent="-342900">
              <a:lnSpc>
                <a:spcPct val="80000"/>
              </a:lnSpc>
              <a:spcBef>
                <a:spcPts val="2000"/>
              </a:spcBef>
            </a:pPr>
            <a:r>
              <a:rPr lang="en-US" sz="1500">
                <a:latin typeface="Tahoma" pitchFamily="34" charset="0"/>
                <a:ea typeface="ＭＳ Ｐゴシック" pitchFamily="34" charset="-128"/>
              </a:rPr>
              <a:t>Y = FOREACH X GENERATE FLATTEN(A), FLATTEN(B);</a:t>
            </a:r>
          </a:p>
          <a:p>
            <a:pPr marL="800100" lvl="1" indent="-342900">
              <a:lnSpc>
                <a:spcPct val="80000"/>
              </a:lnSpc>
              <a:spcBef>
                <a:spcPts val="2000"/>
              </a:spcBef>
            </a:pPr>
            <a:endParaRPr lang="en-US" sz="1500"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73731" name="TextBox 3"/>
          <p:cNvSpPr txBox="1">
            <a:spLocks noChangeArrowheads="1"/>
          </p:cNvSpPr>
          <p:nvPr/>
        </p:nvSpPr>
        <p:spPr bwMode="auto">
          <a:xfrm>
            <a:off x="4638675" y="2352675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00FF"/>
                </a:solidFill>
                <a:latin typeface="Tahoma" pitchFamily="34" charset="0"/>
                <a:ea typeface="ＭＳ Ｐゴシック" pitchFamily="34" charset="-128"/>
              </a:rPr>
              <a:t>‘group’</a:t>
            </a:r>
            <a:endParaRPr lang="en-US" sz="1800" b="1">
              <a:solidFill>
                <a:srgbClr val="0000FF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73732" name="TextBox 4"/>
          <p:cNvSpPr txBox="1">
            <a:spLocks noChangeArrowheads="1"/>
          </p:cNvSpPr>
          <p:nvPr/>
        </p:nvSpPr>
        <p:spPr bwMode="auto">
          <a:xfrm>
            <a:off x="5334000" y="2286000"/>
            <a:ext cx="1758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‘Subset of Bag A’</a:t>
            </a:r>
            <a:r>
              <a:rPr lang="en-US" sz="1800" b="1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 </a:t>
            </a:r>
          </a:p>
        </p:txBody>
      </p:sp>
      <p:sp>
        <p:nvSpPr>
          <p:cNvPr id="73733" name="TextBox 14"/>
          <p:cNvSpPr txBox="1">
            <a:spLocks noChangeArrowheads="1"/>
          </p:cNvSpPr>
          <p:nvPr/>
        </p:nvSpPr>
        <p:spPr bwMode="auto">
          <a:xfrm>
            <a:off x="6934200" y="2330450"/>
            <a:ext cx="17446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8000"/>
                </a:solidFill>
                <a:latin typeface="Tahoma" pitchFamily="34" charset="0"/>
                <a:ea typeface="ＭＳ Ｐゴシック" pitchFamily="34" charset="-128"/>
              </a:rPr>
              <a:t>‘Subset of Bag B’ </a:t>
            </a:r>
          </a:p>
        </p:txBody>
      </p:sp>
      <p:sp>
        <p:nvSpPr>
          <p:cNvPr id="73735" name="Title 1"/>
          <p:cNvSpPr>
            <a:spLocks/>
          </p:cNvSpPr>
          <p:nvPr/>
        </p:nvSpPr>
        <p:spPr bwMode="auto">
          <a:xfrm>
            <a:off x="1752600" y="84138"/>
            <a:ext cx="7086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sz="3600" b="1">
                <a:solidFill>
                  <a:srgbClr val="7B0099"/>
                </a:solidFill>
                <a:latin typeface="Arial" charset="0"/>
              </a:rPr>
              <a:t>Pig Latin Statements</a:t>
            </a:r>
          </a:p>
        </p:txBody>
      </p:sp>
    </p:spTree>
    <p:extLst>
      <p:ext uri="{BB962C8B-B14F-4D97-AF65-F5344CB8AC3E}">
        <p14:creationId xmlns:p14="http://schemas.microsoft.com/office/powerpoint/2010/main" val="365702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ChangeArrowheads="1"/>
          </p:cNvSpPr>
          <p:nvPr/>
        </p:nvSpPr>
        <p:spPr bwMode="auto">
          <a:xfrm>
            <a:off x="457200" y="803275"/>
            <a:ext cx="8229600" cy="582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60000"/>
              </a:lnSpc>
              <a:spcBef>
                <a:spcPts val="2000"/>
              </a:spcBef>
              <a:buFontTx/>
              <a:buChar char="•"/>
            </a:pPr>
            <a:r>
              <a:rPr lang="en-US" sz="1600" dirty="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JOIN : Same as COGROUP w/ FLATTEN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X = JOIN A by a1, B BY b1;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  <a:buFont typeface="Arial" charset="0"/>
              <a:buChar char="•"/>
            </a:pP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Fragment replicate join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  <a:buFont typeface="Arial" charset="0"/>
              <a:buChar char="•"/>
            </a:pP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Skewed join</a:t>
            </a:r>
          </a:p>
          <a:p>
            <a:pPr marL="1257300" lvl="2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X = JOIN A by a1, B BY b1 USING “replicated”;</a:t>
            </a:r>
          </a:p>
          <a:p>
            <a:pPr marL="1257300" lvl="2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X = JOIN A by a1, B by b1 USING “skewed”;</a:t>
            </a:r>
          </a:p>
          <a:p>
            <a:pPr marL="342900" indent="-342900">
              <a:lnSpc>
                <a:spcPct val="60000"/>
              </a:lnSpc>
              <a:spcBef>
                <a:spcPts val="2000"/>
              </a:spcBef>
              <a:buFontTx/>
              <a:buChar char="•"/>
            </a:pPr>
            <a:r>
              <a:rPr lang="en-US" sz="1600" dirty="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CROSS : computes cross product of two relations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X = CROSS A, B;</a:t>
            </a:r>
          </a:p>
          <a:p>
            <a:pPr marL="342900" indent="-342900">
              <a:lnSpc>
                <a:spcPct val="60000"/>
              </a:lnSpc>
              <a:spcBef>
                <a:spcPts val="2000"/>
              </a:spcBef>
              <a:buFontTx/>
              <a:buChar char="•"/>
            </a:pPr>
            <a:r>
              <a:rPr lang="en-US" sz="1600" dirty="0">
                <a:solidFill>
                  <a:schemeClr val="accent3"/>
                </a:solidFill>
                <a:latin typeface="Tahoma" pitchFamily="34" charset="0"/>
                <a:ea typeface="ＭＳ Ｐゴシック" pitchFamily="34" charset="-128"/>
              </a:rPr>
              <a:t>ORDER : 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X = ORDER A BY a1 ASC, a2 BY DESC;</a:t>
            </a:r>
          </a:p>
          <a:p>
            <a:pPr marL="342900" indent="-342900">
              <a:lnSpc>
                <a:spcPct val="60000"/>
              </a:lnSpc>
              <a:spcBef>
                <a:spcPts val="2000"/>
              </a:spcBef>
              <a:buFontTx/>
              <a:buChar char="•"/>
            </a:pPr>
            <a:r>
              <a:rPr lang="en-US" sz="1600" dirty="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DISTINCT: removes duplicate tuples from a relation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X = DISTINCT A;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Does NOT preserve the original order of the contents (requires sorting of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 the data) </a:t>
            </a:r>
          </a:p>
          <a:p>
            <a:pPr marL="800100" lvl="1" indent="-342900">
              <a:lnSpc>
                <a:spcPct val="60000"/>
              </a:lnSpc>
              <a:spcBef>
                <a:spcPts val="2000"/>
              </a:spcBef>
            </a:pP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Use FOREACH GENERATE to do it on subset of fields</a:t>
            </a:r>
          </a:p>
        </p:txBody>
      </p:sp>
      <p:sp>
        <p:nvSpPr>
          <p:cNvPr id="75781" name="Title 1"/>
          <p:cNvSpPr>
            <a:spLocks/>
          </p:cNvSpPr>
          <p:nvPr/>
        </p:nvSpPr>
        <p:spPr bwMode="auto">
          <a:xfrm>
            <a:off x="304800" y="84138"/>
            <a:ext cx="762000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sz="3600" b="1" dirty="0">
                <a:solidFill>
                  <a:srgbClr val="7B0099"/>
                </a:solidFill>
                <a:latin typeface="Arial" charset="0"/>
              </a:rPr>
              <a:t>Pig Latin Statements</a:t>
            </a:r>
          </a:p>
        </p:txBody>
      </p:sp>
    </p:spTree>
    <p:extLst>
      <p:ext uri="{BB962C8B-B14F-4D97-AF65-F5344CB8AC3E}">
        <p14:creationId xmlns:p14="http://schemas.microsoft.com/office/powerpoint/2010/main" val="69458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7B0099"/>
                </a:solidFill>
                <a:latin typeface="Arial" charset="0"/>
              </a:rPr>
              <a:t>Pig Latin Statements</a:t>
            </a:r>
            <a:br>
              <a:rPr lang="en-US" sz="2800" b="1" dirty="0">
                <a:solidFill>
                  <a:srgbClr val="7B0099"/>
                </a:solidFill>
                <a:latin typeface="Arial" charset="0"/>
              </a:rPr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228600" y="1143000"/>
            <a:ext cx="8839199" cy="4994911"/>
          </a:xfrm>
        </p:spPr>
        <p:txBody>
          <a:bodyPr>
            <a:normAutofit/>
          </a:bodyPr>
          <a:lstStyle/>
          <a:p>
            <a:pPr>
              <a:lnSpc>
                <a:spcPct val="60000"/>
              </a:lnSpc>
              <a:spcBef>
                <a:spcPts val="2000"/>
              </a:spcBef>
            </a:pPr>
            <a:r>
              <a:rPr lang="en-US" sz="1600" dirty="0">
                <a:solidFill>
                  <a:srgbClr val="7A00A7"/>
                </a:solidFill>
                <a:latin typeface="Tahoma" pitchFamily="34" charset="0"/>
                <a:ea typeface="ＭＳ Ｐゴシック" pitchFamily="34" charset="-128"/>
              </a:rPr>
              <a:t>LIMIT: Limits number of tuples in a </a:t>
            </a:r>
            <a:r>
              <a:rPr lang="en-US" sz="1600" dirty="0" smtClean="0">
                <a:solidFill>
                  <a:srgbClr val="7A00A7"/>
                </a:solidFill>
                <a:latin typeface="Tahoma" pitchFamily="34" charset="0"/>
                <a:ea typeface="ＭＳ Ｐゴシック" pitchFamily="34" charset="-128"/>
              </a:rPr>
              <a:t>relation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X </a:t>
            </a:r>
            <a:r>
              <a:rPr lang="en-US" dirty="0">
                <a:latin typeface="Tahoma" pitchFamily="34" charset="0"/>
                <a:ea typeface="ＭＳ Ｐゴシック" pitchFamily="34" charset="-128"/>
              </a:rPr>
              <a:t>= LIMIT A 10</a:t>
            </a: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;</a:t>
            </a:r>
          </a:p>
          <a:p>
            <a:pPr lvl="1">
              <a:lnSpc>
                <a:spcPct val="60000"/>
              </a:lnSpc>
              <a:spcBef>
                <a:spcPts val="2000"/>
              </a:spcBef>
            </a:pP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No </a:t>
            </a:r>
            <a:r>
              <a:rPr lang="en-US" dirty="0">
                <a:latin typeface="Tahoma" pitchFamily="34" charset="0"/>
                <a:ea typeface="ＭＳ Ｐゴシック" pitchFamily="34" charset="-128"/>
              </a:rPr>
              <a:t>guarantee on which tuples will be returned and can change for each run (use order by</a:t>
            </a: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)</a:t>
            </a:r>
          </a:p>
          <a:p>
            <a:pPr>
              <a:lnSpc>
                <a:spcPct val="60000"/>
              </a:lnSpc>
              <a:spcBef>
                <a:spcPts val="2000"/>
              </a:spcBef>
            </a:pPr>
            <a:r>
              <a:rPr lang="en-US" sz="1600" dirty="0" smtClean="0">
                <a:solidFill>
                  <a:srgbClr val="7A00A7"/>
                </a:solidFill>
                <a:latin typeface="Tahoma" pitchFamily="34" charset="0"/>
                <a:ea typeface="ＭＳ Ｐゴシック" pitchFamily="34" charset="-128"/>
              </a:rPr>
              <a:t>STORE</a:t>
            </a:r>
            <a:r>
              <a:rPr lang="en-US" sz="1600" dirty="0">
                <a:solidFill>
                  <a:srgbClr val="7A00A7"/>
                </a:solidFill>
                <a:latin typeface="Tahoma" pitchFamily="34" charset="0"/>
                <a:ea typeface="ＭＳ Ｐゴシック" pitchFamily="34" charset="-128"/>
              </a:rPr>
              <a:t>: Stores data to output </a:t>
            </a:r>
            <a:r>
              <a:rPr lang="en-US" sz="1600" dirty="0" smtClean="0">
                <a:solidFill>
                  <a:srgbClr val="7A00A7"/>
                </a:solidFill>
                <a:latin typeface="Tahoma" pitchFamily="34" charset="0"/>
                <a:ea typeface="ＭＳ Ｐゴシック" pitchFamily="34" charset="-128"/>
              </a:rPr>
              <a:t>files</a:t>
            </a:r>
          </a:p>
          <a:p>
            <a:pPr lvl="1">
              <a:lnSpc>
                <a:spcPct val="60000"/>
              </a:lnSpc>
              <a:spcBef>
                <a:spcPts val="2000"/>
              </a:spcBef>
            </a:pP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STORE </a:t>
            </a:r>
            <a:r>
              <a:rPr lang="en-US" dirty="0">
                <a:latin typeface="Tahoma" pitchFamily="34" charset="0"/>
                <a:ea typeface="ＭＳ Ｐゴシック" pitchFamily="34" charset="-128"/>
              </a:rPr>
              <a:t>X INTO ‘</a:t>
            </a:r>
            <a:r>
              <a:rPr lang="en-US" dirty="0" err="1">
                <a:latin typeface="Tahoma" pitchFamily="34" charset="0"/>
                <a:ea typeface="ＭＳ Ｐゴシック" pitchFamily="34" charset="-128"/>
              </a:rPr>
              <a:t>outdir</a:t>
            </a:r>
            <a:r>
              <a:rPr lang="en-US" dirty="0">
                <a:latin typeface="Tahoma" pitchFamily="34" charset="0"/>
                <a:ea typeface="ＭＳ Ｐゴシック" pitchFamily="34" charset="-128"/>
              </a:rPr>
              <a:t>’ USING </a:t>
            </a:r>
            <a:r>
              <a:rPr lang="en-US" dirty="0" err="1">
                <a:latin typeface="Tahoma" pitchFamily="34" charset="0"/>
                <a:ea typeface="ＭＳ Ｐゴシック" pitchFamily="34" charset="-128"/>
              </a:rPr>
              <a:t>PigStorage</a:t>
            </a:r>
            <a:r>
              <a:rPr lang="en-US" dirty="0">
                <a:latin typeface="Tahoma" pitchFamily="34" charset="0"/>
                <a:ea typeface="ＭＳ Ｐゴシック" pitchFamily="34" charset="-128"/>
              </a:rPr>
              <a:t>(‘\t’)</a:t>
            </a: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;</a:t>
            </a:r>
          </a:p>
          <a:p>
            <a:pPr>
              <a:lnSpc>
                <a:spcPct val="60000"/>
              </a:lnSpc>
              <a:spcBef>
                <a:spcPts val="2000"/>
              </a:spcBef>
            </a:pPr>
            <a:r>
              <a:rPr lang="en-US" sz="1600" dirty="0" smtClean="0">
                <a:latin typeface="Tahoma" pitchFamily="34" charset="0"/>
                <a:ea typeface="ＭＳ Ｐゴシック" pitchFamily="34" charset="-128"/>
              </a:rPr>
              <a:t>Other </a:t>
            </a:r>
            <a:r>
              <a:rPr lang="en-US" sz="1600" dirty="0">
                <a:latin typeface="Tahoma" pitchFamily="34" charset="0"/>
                <a:ea typeface="ＭＳ Ｐゴシック" pitchFamily="34" charset="-128"/>
              </a:rPr>
              <a:t>OPERATIORS </a:t>
            </a:r>
            <a:endParaRPr lang="en-US" sz="1600" dirty="0" smtClean="0">
              <a:latin typeface="Tahoma" pitchFamily="34" charset="0"/>
              <a:ea typeface="ＭＳ Ｐゴシック" pitchFamily="34" charset="-128"/>
            </a:endParaRPr>
          </a:p>
          <a:p>
            <a:pPr>
              <a:lnSpc>
                <a:spcPct val="60000"/>
              </a:lnSpc>
              <a:spcBef>
                <a:spcPts val="2000"/>
              </a:spcBef>
            </a:pPr>
            <a:r>
              <a:rPr lang="en-US" sz="1600" dirty="0" smtClean="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SPLIT</a:t>
            </a:r>
            <a:r>
              <a:rPr lang="en-US" sz="1600" dirty="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, UNION, DUMP, DESCRIBE, EXPLAIN, SAMPLE, MAPREDUCE,  PARTITION, </a:t>
            </a:r>
            <a:r>
              <a:rPr lang="en-US" sz="1600" dirty="0" smtClean="0">
                <a:solidFill>
                  <a:srgbClr val="7B0099"/>
                </a:solidFill>
                <a:latin typeface="Tahoma" pitchFamily="34" charset="0"/>
                <a:ea typeface="ＭＳ Ｐゴシック" pitchFamily="34" charset="-128"/>
              </a:rPr>
              <a:t>ILLUSTRATE</a:t>
            </a:r>
          </a:p>
          <a:p>
            <a:pPr lvl="1">
              <a:lnSpc>
                <a:spcPct val="60000"/>
              </a:lnSpc>
              <a:spcBef>
                <a:spcPts val="2000"/>
              </a:spcBef>
            </a:pP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ORDER </a:t>
            </a:r>
            <a:r>
              <a:rPr lang="en-US" dirty="0">
                <a:latin typeface="Tahoma" pitchFamily="34" charset="0"/>
                <a:ea typeface="ＭＳ Ｐゴシック" pitchFamily="34" charset="-128"/>
              </a:rPr>
              <a:t>IS NOT preserved during processing but only when you dump or store the </a:t>
            </a: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data</a:t>
            </a:r>
          </a:p>
          <a:p>
            <a:pPr lvl="1">
              <a:lnSpc>
                <a:spcPct val="60000"/>
              </a:lnSpc>
              <a:spcBef>
                <a:spcPts val="2000"/>
              </a:spcBef>
            </a:pP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PARALLEL </a:t>
            </a:r>
            <a:r>
              <a:rPr lang="en-US" dirty="0">
                <a:latin typeface="Tahoma" pitchFamily="34" charset="0"/>
                <a:ea typeface="ＭＳ Ｐゴシック" pitchFamily="34" charset="-128"/>
              </a:rPr>
              <a:t>n : option to decide on number of reducers </a:t>
            </a:r>
            <a:endParaRPr lang="en-US" dirty="0" smtClean="0">
              <a:latin typeface="Tahoma" pitchFamily="34" charset="0"/>
              <a:ea typeface="ＭＳ Ｐゴシック" pitchFamily="34" charset="-128"/>
            </a:endParaRPr>
          </a:p>
          <a:p>
            <a:pPr lvl="1">
              <a:lnSpc>
                <a:spcPct val="60000"/>
              </a:lnSpc>
              <a:spcBef>
                <a:spcPts val="2000"/>
              </a:spcBef>
            </a:pP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Applicable </a:t>
            </a:r>
            <a:r>
              <a:rPr lang="en-US" dirty="0">
                <a:latin typeface="Tahoma" pitchFamily="34" charset="0"/>
                <a:ea typeface="ＭＳ Ｐゴシック" pitchFamily="34" charset="-128"/>
              </a:rPr>
              <a:t>for group, co-group, cross, join, distinct, order by </a:t>
            </a: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operators</a:t>
            </a:r>
          </a:p>
          <a:p>
            <a:pPr lvl="1">
              <a:lnSpc>
                <a:spcPct val="60000"/>
              </a:lnSpc>
              <a:spcBef>
                <a:spcPts val="2000"/>
              </a:spcBef>
            </a:pPr>
            <a:r>
              <a:rPr lang="en-US" dirty="0" smtClean="0">
                <a:latin typeface="Tahoma" pitchFamily="34" charset="0"/>
                <a:ea typeface="ＭＳ Ｐゴシック" pitchFamily="34" charset="-128"/>
              </a:rPr>
              <a:t>Refer </a:t>
            </a:r>
            <a:r>
              <a:rPr lang="en-US" dirty="0">
                <a:latin typeface="Tahoma" pitchFamily="34" charset="0"/>
                <a:ea typeface="ＭＳ Ｐゴシック" pitchFamily="34" charset="-128"/>
              </a:rPr>
              <a:t>PIG reference manual for such a non-trivial caveats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287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0107E6-E9F3-471F-9F8E-D2784B2E0DEF}" type="slidenum">
              <a:rPr lang="en-US"/>
              <a:pPr/>
              <a:t>7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0" y="84138"/>
            <a:ext cx="7086600" cy="1143000"/>
          </a:xfrm>
        </p:spPr>
        <p:txBody>
          <a:bodyPr lIns="91424" tIns="45712" rIns="91424" bIns="45712"/>
          <a:lstStyle/>
          <a:p>
            <a:r>
              <a:rPr lang="en-US" sz="2300" dirty="0"/>
              <a:t>Data &gt;&gt; Information &gt;&gt; </a:t>
            </a:r>
            <a:r>
              <a:rPr lang="en-US" sz="2300" dirty="0" smtClean="0"/>
              <a:t>Value</a:t>
            </a:r>
            <a:endParaRPr lang="en-US" sz="2300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524000"/>
            <a:ext cx="4738688" cy="4267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Search Marketing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Model ad performance and</a:t>
            </a:r>
            <a:br>
              <a:rPr lang="en-US" sz="1400" dirty="0"/>
            </a:br>
            <a:r>
              <a:rPr lang="en-US" sz="1400" dirty="0"/>
              <a:t>query patterns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Use to improve ad and page relevance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Display &amp; Contextual Advertising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Trace user activity to discover short- and long-term behavioral trends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Combine with demographic and geographic data to select far more targeted and effective advertisements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Connect People to Content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Build models from page views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Personalize pages via models (e.g., </a:t>
            </a:r>
            <a:r>
              <a:rPr lang="en-US" sz="1400" dirty="0" err="1"/>
              <a:t>MyYahoo</a:t>
            </a:r>
            <a:r>
              <a:rPr lang="en-US" sz="1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Increases engagement, which you then monetize</a:t>
            </a:r>
          </a:p>
        </p:txBody>
      </p:sp>
      <p:pic>
        <p:nvPicPr>
          <p:cNvPr id="2" name="Picture 1" descr="Screen Shot 2014-05-26 at 3.5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48847"/>
          </a:xfrm>
          <a:prstGeom prst="rect">
            <a:avLst/>
          </a:prstGeom>
        </p:spPr>
      </p:pic>
      <p:pic>
        <p:nvPicPr>
          <p:cNvPr id="3" name="Picture 2" descr="Screen Shot 2014-05-26 at 3.56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76399"/>
            <a:ext cx="4419600" cy="3603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 smtClean="0"/>
              <a:t>Pig Built-in Functions</a:t>
            </a:r>
          </a:p>
        </p:txBody>
      </p:sp>
      <p:sp>
        <p:nvSpPr>
          <p:cNvPr id="79874" name="Rectangle 4"/>
          <p:cNvSpPr>
            <a:spLocks noGrp="1" noChangeArrowheads="1"/>
          </p:cNvSpPr>
          <p:nvPr>
            <p:ph sz="quarter" idx="18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300" smtClean="0"/>
              <a:t>Pig has a variety of built-in functions for each type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smtClean="0"/>
              <a:t>Storage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b="1" smtClean="0">
                <a:solidFill>
                  <a:srgbClr val="6600FF"/>
                </a:solidFill>
              </a:rPr>
              <a:t>TextLoader</a:t>
            </a:r>
            <a:r>
              <a:rPr lang="en-US" sz="1600" smtClean="0"/>
              <a:t>:</a:t>
            </a:r>
            <a:r>
              <a:rPr lang="en-US" sz="1600" smtClean="0">
                <a:solidFill>
                  <a:srgbClr val="000000"/>
                </a:solidFill>
              </a:rPr>
              <a:t> for loading unstructured text files. Each line is loaded as a tuple with a single field which is the entire line. </a:t>
            </a:r>
            <a:endParaRPr lang="en-US" sz="160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b="1" smtClean="0"/>
              <a:t>Filter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b="1" smtClean="0">
                <a:solidFill>
                  <a:srgbClr val="6600FF"/>
                </a:solidFill>
              </a:rPr>
              <a:t>isEmpty</a:t>
            </a:r>
            <a:r>
              <a:rPr lang="en-US" sz="1600" smtClean="0"/>
              <a:t>: tests if bags are empty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smtClean="0"/>
              <a:t>Eval</a:t>
            </a:r>
            <a:r>
              <a:rPr lang="en-US" sz="1800" b="1" smtClean="0"/>
              <a:t> </a:t>
            </a:r>
            <a:r>
              <a:rPr lang="en-US" sz="2000" b="1" smtClean="0"/>
              <a:t>Functions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b="1" smtClean="0">
                <a:solidFill>
                  <a:srgbClr val="6600FF"/>
                </a:solidFill>
              </a:rPr>
              <a:t>COUNT</a:t>
            </a:r>
            <a:r>
              <a:rPr lang="en-US" sz="1600" smtClean="0"/>
              <a:t>:  computes number of elements in a bag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b="1" smtClean="0">
                <a:solidFill>
                  <a:srgbClr val="6600FF"/>
                </a:solidFill>
              </a:rPr>
              <a:t>SUM</a:t>
            </a:r>
            <a:r>
              <a:rPr lang="en-US" sz="1600" smtClean="0"/>
              <a:t>: computes the sum of the numeric values in a single-column bag 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b="1" smtClean="0">
                <a:solidFill>
                  <a:srgbClr val="6600FF"/>
                </a:solidFill>
              </a:rPr>
              <a:t>AVG</a:t>
            </a:r>
            <a:r>
              <a:rPr lang="en-US" sz="1600" smtClean="0"/>
              <a:t>: computes the average of the numeric values in a single-column bag 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b="1" smtClean="0">
                <a:solidFill>
                  <a:srgbClr val="6600FF"/>
                </a:solidFill>
              </a:rPr>
              <a:t>MIN/MAX</a:t>
            </a:r>
            <a:r>
              <a:rPr lang="en-US" sz="1600" smtClean="0"/>
              <a:t>: computes the min/max of the numeric values in a single-column bag. </a:t>
            </a:r>
            <a:endParaRPr lang="en-US" sz="1400" smtClean="0"/>
          </a:p>
          <a:p>
            <a:pPr lvl="2" eaLnBrk="1" hangingPunct="1">
              <a:lnSpc>
                <a:spcPct val="80000"/>
              </a:lnSpc>
            </a:pPr>
            <a:r>
              <a:rPr lang="en-US" sz="1600" b="1" smtClean="0">
                <a:solidFill>
                  <a:srgbClr val="6600FF"/>
                </a:solidFill>
              </a:rPr>
              <a:t>SIZE</a:t>
            </a:r>
            <a:r>
              <a:rPr lang="en-US" sz="1600" smtClean="0"/>
              <a:t>: returns size of any datum example map </a:t>
            </a:r>
            <a:endParaRPr lang="en-US" sz="1600" b="1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sz="1600" b="1" smtClean="0">
                <a:solidFill>
                  <a:srgbClr val="6600FF"/>
                </a:solidFill>
              </a:rPr>
              <a:t>CONCAT</a:t>
            </a:r>
            <a:r>
              <a:rPr lang="en-US" sz="1600" smtClean="0"/>
              <a:t>: concatenate two chararrays or two bytearrays </a:t>
            </a:r>
            <a:endParaRPr lang="en-US" sz="1600" b="1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sz="1600" b="1" smtClean="0">
                <a:solidFill>
                  <a:srgbClr val="6600FF"/>
                </a:solidFill>
              </a:rPr>
              <a:t>TOKENIZE</a:t>
            </a:r>
            <a:r>
              <a:rPr lang="en-US" sz="1600" smtClean="0"/>
              <a:t>: splits a string and outputs a bag of words 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b="1" smtClean="0">
                <a:solidFill>
                  <a:srgbClr val="6600FF"/>
                </a:solidFill>
              </a:rPr>
              <a:t>DIFF</a:t>
            </a:r>
            <a:r>
              <a:rPr lang="en-US" sz="1600" smtClean="0"/>
              <a:t>: compares the fields of a tuple with size 2</a:t>
            </a:r>
          </a:p>
        </p:txBody>
      </p:sp>
    </p:spTree>
    <p:extLst>
      <p:ext uri="{BB962C8B-B14F-4D97-AF65-F5344CB8AC3E}">
        <p14:creationId xmlns:p14="http://schemas.microsoft.com/office/powerpoint/2010/main" val="2299831477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 smtClean="0"/>
              <a:t>Word Count using Pig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sz="quarter" idx="18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1700" dirty="0" err="1" smtClean="0"/>
              <a:t>myinput</a:t>
            </a:r>
            <a:r>
              <a:rPr lang="en-US" sz="1700" dirty="0" smtClean="0"/>
              <a:t> = </a:t>
            </a:r>
            <a:r>
              <a:rPr lang="en-US" sz="1700" dirty="0" smtClean="0">
                <a:solidFill>
                  <a:srgbClr val="0000FF"/>
                </a:solidFill>
              </a:rPr>
              <a:t>LOAD</a:t>
            </a:r>
            <a:r>
              <a:rPr lang="en-US" sz="1700" dirty="0" smtClean="0"/>
              <a:t> '/user/</a:t>
            </a:r>
            <a:r>
              <a:rPr lang="en-US" sz="1700" dirty="0" err="1" smtClean="0"/>
              <a:t>viraj</a:t>
            </a:r>
            <a:r>
              <a:rPr lang="en-US" sz="1700" dirty="0" smtClean="0"/>
              <a:t>/</a:t>
            </a:r>
            <a:r>
              <a:rPr lang="en-US" sz="1700" dirty="0" err="1" smtClean="0"/>
              <a:t>wc.txt</a:t>
            </a:r>
            <a:r>
              <a:rPr lang="en-US" sz="1700" dirty="0" smtClean="0"/>
              <a:t>' </a:t>
            </a:r>
            <a:r>
              <a:rPr lang="en-US" sz="1700" dirty="0" smtClean="0">
                <a:solidFill>
                  <a:srgbClr val="0000FF"/>
                </a:solidFill>
              </a:rPr>
              <a:t>USING</a:t>
            </a:r>
            <a:r>
              <a:rPr lang="en-US" sz="1700" dirty="0" smtClean="0"/>
              <a:t> </a:t>
            </a:r>
            <a:r>
              <a:rPr lang="en-US" sz="1700" dirty="0" err="1" smtClean="0"/>
              <a:t>TextLoader</a:t>
            </a:r>
            <a:r>
              <a:rPr lang="en-US" sz="1700" dirty="0" smtClean="0"/>
              <a:t>() </a:t>
            </a:r>
            <a:r>
              <a:rPr lang="en-US" sz="1700" dirty="0" smtClean="0">
                <a:solidFill>
                  <a:srgbClr val="0000FF"/>
                </a:solidFill>
              </a:rPr>
              <a:t>as</a:t>
            </a:r>
            <a:r>
              <a:rPr lang="en-US" sz="1700" dirty="0" smtClean="0"/>
              <a:t> (</a:t>
            </a:r>
            <a:r>
              <a:rPr lang="en-US" sz="1700" dirty="0" err="1" smtClean="0"/>
              <a:t>text_line:chararray</a:t>
            </a:r>
            <a:r>
              <a:rPr lang="en-US" sz="1700" dirty="0" smtClean="0"/>
              <a:t>);</a:t>
            </a:r>
          </a:p>
          <a:p>
            <a:pPr eaLnBrk="1" hangingPunct="1">
              <a:buFontTx/>
              <a:buNone/>
            </a:pPr>
            <a:r>
              <a:rPr lang="en-US" sz="1700" dirty="0" smtClean="0"/>
              <a:t>words = </a:t>
            </a:r>
            <a:r>
              <a:rPr lang="en-US" sz="1700" dirty="0" smtClean="0">
                <a:solidFill>
                  <a:srgbClr val="0000FF"/>
                </a:solidFill>
              </a:rPr>
              <a:t>FOREACH</a:t>
            </a:r>
            <a:r>
              <a:rPr lang="en-US" sz="1700" dirty="0" smtClean="0"/>
              <a:t> </a:t>
            </a:r>
            <a:r>
              <a:rPr lang="en-US" sz="1700" dirty="0" err="1" smtClean="0"/>
              <a:t>myinput</a:t>
            </a:r>
            <a:r>
              <a:rPr lang="en-US" sz="1700" dirty="0" smtClean="0"/>
              <a:t> </a:t>
            </a:r>
            <a:r>
              <a:rPr lang="en-US" sz="1700" dirty="0" smtClean="0">
                <a:solidFill>
                  <a:srgbClr val="0000FF"/>
                </a:solidFill>
              </a:rPr>
              <a:t>GENERATE FLATTEN</a:t>
            </a:r>
            <a:r>
              <a:rPr lang="en-US" sz="1700" dirty="0" smtClean="0"/>
              <a:t>(</a:t>
            </a:r>
            <a:r>
              <a:rPr lang="en-US" sz="1700" dirty="0" smtClean="0">
                <a:solidFill>
                  <a:srgbClr val="0000FF"/>
                </a:solidFill>
              </a:rPr>
              <a:t>TOKENIZE</a:t>
            </a:r>
            <a:r>
              <a:rPr lang="en-US" sz="1700" dirty="0" smtClean="0"/>
              <a:t>(</a:t>
            </a:r>
            <a:r>
              <a:rPr lang="en-US" sz="1700" dirty="0" err="1" smtClean="0"/>
              <a:t>text_line</a:t>
            </a:r>
            <a:r>
              <a:rPr lang="en-US" sz="1700" dirty="0" smtClean="0"/>
              <a:t>));</a:t>
            </a:r>
          </a:p>
          <a:p>
            <a:pPr eaLnBrk="1" hangingPunct="1">
              <a:buFontTx/>
              <a:buNone/>
            </a:pPr>
            <a:r>
              <a:rPr lang="en-US" sz="1700" dirty="0" smtClean="0"/>
              <a:t>grouped = </a:t>
            </a:r>
            <a:r>
              <a:rPr lang="en-US" sz="1700" dirty="0" smtClean="0">
                <a:solidFill>
                  <a:srgbClr val="0000FF"/>
                </a:solidFill>
              </a:rPr>
              <a:t>GROUP</a:t>
            </a:r>
            <a:r>
              <a:rPr lang="en-US" sz="1700" dirty="0" smtClean="0"/>
              <a:t> words BY $0;</a:t>
            </a:r>
          </a:p>
          <a:p>
            <a:pPr eaLnBrk="1" hangingPunct="1">
              <a:buFontTx/>
              <a:buNone/>
            </a:pPr>
            <a:r>
              <a:rPr lang="en-US" sz="1700" dirty="0" smtClean="0"/>
              <a:t>counts = </a:t>
            </a:r>
            <a:r>
              <a:rPr lang="en-US" sz="1700" dirty="0" smtClean="0">
                <a:solidFill>
                  <a:srgbClr val="0000FF"/>
                </a:solidFill>
              </a:rPr>
              <a:t>FOREACH</a:t>
            </a:r>
            <a:r>
              <a:rPr lang="en-US" sz="1700" dirty="0" smtClean="0"/>
              <a:t> grouped </a:t>
            </a:r>
            <a:r>
              <a:rPr lang="en-US" sz="1700" dirty="0" smtClean="0">
                <a:solidFill>
                  <a:srgbClr val="0000FF"/>
                </a:solidFill>
              </a:rPr>
              <a:t>GENERATE</a:t>
            </a:r>
            <a:r>
              <a:rPr lang="en-US" sz="1700" dirty="0" smtClean="0"/>
              <a:t> group, </a:t>
            </a:r>
            <a:r>
              <a:rPr lang="en-US" sz="1700" dirty="0" smtClean="0">
                <a:solidFill>
                  <a:srgbClr val="0000FF"/>
                </a:solidFill>
              </a:rPr>
              <a:t>COUNT</a:t>
            </a:r>
            <a:r>
              <a:rPr lang="en-US" sz="1700" dirty="0" smtClean="0"/>
              <a:t>(words);</a:t>
            </a:r>
            <a:endParaRPr lang="en-US" sz="1700" dirty="0" smtClean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r>
              <a:rPr lang="en-US" sz="1700" dirty="0" smtClean="0">
                <a:solidFill>
                  <a:srgbClr val="0000FF"/>
                </a:solidFill>
              </a:rPr>
              <a:t>STORE</a:t>
            </a:r>
            <a:r>
              <a:rPr lang="en-US" sz="1700" dirty="0" smtClean="0"/>
              <a:t> counts into ‘</a:t>
            </a:r>
            <a:r>
              <a:rPr lang="en-US" sz="1700" dirty="0" err="1" smtClean="0"/>
              <a:t>pigoutput</a:t>
            </a:r>
            <a:r>
              <a:rPr lang="en-US" sz="1700" dirty="0" smtClean="0"/>
              <a:t>’ </a:t>
            </a:r>
            <a:r>
              <a:rPr lang="en-US" sz="1700" dirty="0" smtClean="0">
                <a:solidFill>
                  <a:srgbClr val="0000FF"/>
                </a:solidFill>
              </a:rPr>
              <a:t>using</a:t>
            </a:r>
            <a:r>
              <a:rPr lang="en-US" sz="1700" dirty="0" smtClean="0"/>
              <a:t> </a:t>
            </a:r>
            <a:r>
              <a:rPr lang="en-US" sz="1700" dirty="0" err="1" smtClean="0">
                <a:solidFill>
                  <a:srgbClr val="0000FF"/>
                </a:solidFill>
              </a:rPr>
              <a:t>PigStorage</a:t>
            </a:r>
            <a:r>
              <a:rPr lang="en-US" sz="1700" dirty="0" smtClean="0"/>
              <a:t>();</a:t>
            </a:r>
            <a:r>
              <a:rPr lang="en-US" sz="17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102030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9" y="582507"/>
            <a:ext cx="8521065" cy="484293"/>
          </a:xfrm>
        </p:spPr>
        <p:txBody>
          <a:bodyPr/>
          <a:lstStyle/>
          <a:p>
            <a:r>
              <a:rPr lang="en-US" dirty="0" smtClean="0"/>
              <a:t>A bit more complicated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sz="quarter" idx="18"/>
          </p:nvPr>
        </p:nvSpPr>
        <p:spPr>
          <a:xfrm>
            <a:off x="516573" y="1219200"/>
            <a:ext cx="8301990" cy="491871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1900" dirty="0" smtClean="0">
                <a:latin typeface="Arial "/>
              </a:rPr>
              <a:t>a = </a:t>
            </a:r>
            <a:r>
              <a:rPr lang="en-US" sz="1900" dirty="0" smtClean="0">
                <a:solidFill>
                  <a:srgbClr val="FF0000"/>
                </a:solidFill>
                <a:latin typeface="Arial "/>
              </a:rPr>
              <a:t>LOAD</a:t>
            </a:r>
            <a:r>
              <a:rPr lang="en-US" sz="1900" dirty="0" smtClean="0">
                <a:latin typeface="Arial "/>
              </a:rPr>
              <a:t> </a:t>
            </a:r>
            <a:r>
              <a:rPr lang="en-US" sz="1900" dirty="0">
                <a:latin typeface="Arial "/>
              </a:rPr>
              <a:t>'</a:t>
            </a:r>
            <a:r>
              <a:rPr lang="en-US" sz="1900" dirty="0">
                <a:solidFill>
                  <a:srgbClr val="3366FF"/>
                </a:solidFill>
                <a:latin typeface="Arial "/>
              </a:rPr>
              <a:t>NYSE-2000-2001.tsv</a:t>
            </a:r>
            <a:r>
              <a:rPr lang="en-US" sz="1900" dirty="0">
                <a:latin typeface="Arial "/>
              </a:rPr>
              <a:t>'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USING</a:t>
            </a:r>
            <a:r>
              <a:rPr lang="en-US" sz="1900" dirty="0">
                <a:latin typeface="Arial "/>
              </a:rPr>
              <a:t> </a:t>
            </a:r>
            <a:r>
              <a:rPr lang="en-US" sz="1900" dirty="0" err="1">
                <a:latin typeface="Arial "/>
              </a:rPr>
              <a:t>PigStorage</a:t>
            </a:r>
            <a:r>
              <a:rPr lang="en-US" sz="1900" dirty="0">
                <a:latin typeface="Arial "/>
              </a:rPr>
              <a:t>('</a:t>
            </a:r>
            <a:r>
              <a:rPr lang="en-US" sz="1900" dirty="0">
                <a:solidFill>
                  <a:srgbClr val="3366FF"/>
                </a:solidFill>
                <a:latin typeface="Arial "/>
              </a:rPr>
              <a:t>\t</a:t>
            </a:r>
            <a:r>
              <a:rPr lang="en-US" sz="1900" dirty="0">
                <a:latin typeface="Arial "/>
              </a:rPr>
              <a:t>')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AS</a:t>
            </a:r>
            <a:r>
              <a:rPr lang="en-US" sz="1900" dirty="0">
                <a:latin typeface="Arial "/>
              </a:rPr>
              <a:t> (exchange, </a:t>
            </a:r>
            <a:r>
              <a:rPr lang="en-US" sz="1900" dirty="0" err="1">
                <a:latin typeface="Arial "/>
              </a:rPr>
              <a:t>stock_symbol</a:t>
            </a:r>
            <a:r>
              <a:rPr lang="en-US" sz="1900" dirty="0">
                <a:latin typeface="Arial "/>
              </a:rPr>
              <a:t>, date, </a:t>
            </a:r>
            <a:r>
              <a:rPr lang="en-US" sz="1900" dirty="0" err="1">
                <a:latin typeface="Arial "/>
              </a:rPr>
              <a:t>stock_price_open</a:t>
            </a:r>
            <a:r>
              <a:rPr lang="en-US" sz="1900" dirty="0">
                <a:latin typeface="Arial "/>
              </a:rPr>
              <a:t>, </a:t>
            </a:r>
            <a:r>
              <a:rPr lang="en-US" sz="1900" dirty="0" err="1">
                <a:latin typeface="Arial "/>
              </a:rPr>
              <a:t>stock_price_high</a:t>
            </a:r>
            <a:r>
              <a:rPr lang="en-US" sz="1900" dirty="0">
                <a:latin typeface="Arial "/>
              </a:rPr>
              <a:t>, </a:t>
            </a:r>
            <a:r>
              <a:rPr lang="en-US" sz="1900" dirty="0" err="1">
                <a:latin typeface="Arial "/>
              </a:rPr>
              <a:t>stock_price_low</a:t>
            </a:r>
            <a:r>
              <a:rPr lang="en-US" sz="1900" dirty="0">
                <a:latin typeface="Arial "/>
              </a:rPr>
              <a:t>, </a:t>
            </a:r>
            <a:r>
              <a:rPr lang="en-US" sz="1900" dirty="0" err="1">
                <a:latin typeface="Arial "/>
              </a:rPr>
              <a:t>stock_price_close</a:t>
            </a:r>
            <a:r>
              <a:rPr lang="en-US" sz="1900" dirty="0">
                <a:latin typeface="Arial "/>
              </a:rPr>
              <a:t>, </a:t>
            </a:r>
            <a:r>
              <a:rPr lang="en-US" sz="1900" dirty="0" err="1">
                <a:latin typeface="Arial "/>
              </a:rPr>
              <a:t>stock_volume</a:t>
            </a:r>
            <a:r>
              <a:rPr lang="en-US" sz="1900" dirty="0">
                <a:latin typeface="Arial "/>
              </a:rPr>
              <a:t>, </a:t>
            </a:r>
            <a:r>
              <a:rPr lang="en-US" sz="1900" dirty="0" err="1">
                <a:latin typeface="Arial "/>
              </a:rPr>
              <a:t>stock_price_adj_close</a:t>
            </a:r>
            <a:r>
              <a:rPr lang="en-US" sz="1900" dirty="0">
                <a:latin typeface="Arial "/>
              </a:rPr>
              <a:t>);</a:t>
            </a:r>
          </a:p>
          <a:p>
            <a:pPr>
              <a:buFontTx/>
              <a:buNone/>
            </a:pPr>
            <a:r>
              <a:rPr lang="en-US" sz="1900" dirty="0">
                <a:latin typeface="Arial "/>
              </a:rPr>
              <a:t>c =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group</a:t>
            </a:r>
            <a:r>
              <a:rPr lang="en-US" sz="1900" dirty="0">
                <a:latin typeface="Arial "/>
              </a:rPr>
              <a:t> a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by</a:t>
            </a:r>
            <a:r>
              <a:rPr lang="en-US" sz="1900" dirty="0">
                <a:latin typeface="Arial "/>
              </a:rPr>
              <a:t> </a:t>
            </a:r>
            <a:r>
              <a:rPr lang="en-US" sz="1900" dirty="0" err="1">
                <a:latin typeface="Arial "/>
              </a:rPr>
              <a:t>stock_symbol</a:t>
            </a:r>
            <a:r>
              <a:rPr lang="en-US" sz="1900" dirty="0">
                <a:latin typeface="Arial "/>
              </a:rPr>
              <a:t>;</a:t>
            </a:r>
          </a:p>
          <a:p>
            <a:pPr>
              <a:buFontTx/>
              <a:buNone/>
            </a:pPr>
            <a:r>
              <a:rPr lang="en-US" sz="1900" dirty="0">
                <a:latin typeface="Arial "/>
              </a:rPr>
              <a:t>d = </a:t>
            </a:r>
            <a:r>
              <a:rPr lang="en-US" sz="1900" dirty="0" err="1">
                <a:solidFill>
                  <a:srgbClr val="FF0000"/>
                </a:solidFill>
                <a:latin typeface="Arial "/>
              </a:rPr>
              <a:t>foreach</a:t>
            </a:r>
            <a:r>
              <a:rPr lang="en-US" sz="1900" dirty="0">
                <a:latin typeface="Arial "/>
              </a:rPr>
              <a:t> c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generate</a:t>
            </a:r>
            <a:r>
              <a:rPr lang="en-US" sz="1900" dirty="0">
                <a:latin typeface="Arial "/>
              </a:rPr>
              <a:t> group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as</a:t>
            </a:r>
            <a:r>
              <a:rPr lang="en-US" sz="1900" dirty="0">
                <a:latin typeface="Arial "/>
              </a:rPr>
              <a:t> symbol, AVG(</a:t>
            </a:r>
            <a:r>
              <a:rPr lang="en-US" sz="1900" dirty="0" err="1">
                <a:latin typeface="Arial "/>
              </a:rPr>
              <a:t>a.stock_volume</a:t>
            </a:r>
            <a:r>
              <a:rPr lang="en-US" sz="1900" dirty="0">
                <a:latin typeface="Arial "/>
              </a:rPr>
              <a:t>)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as</a:t>
            </a:r>
            <a:r>
              <a:rPr lang="en-US" sz="1900" dirty="0">
                <a:latin typeface="Arial "/>
              </a:rPr>
              <a:t> </a:t>
            </a:r>
            <a:r>
              <a:rPr lang="en-US" sz="1900" dirty="0" err="1">
                <a:latin typeface="Arial "/>
              </a:rPr>
              <a:t>avg_vol</a:t>
            </a:r>
            <a:r>
              <a:rPr lang="en-US" sz="1900" dirty="0">
                <a:latin typeface="Arial "/>
              </a:rPr>
              <a:t>;</a:t>
            </a:r>
          </a:p>
          <a:p>
            <a:pPr>
              <a:buFontTx/>
              <a:buNone/>
            </a:pPr>
            <a:r>
              <a:rPr lang="en-US" sz="1900" dirty="0">
                <a:latin typeface="Arial "/>
              </a:rPr>
              <a:t>e =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group</a:t>
            </a:r>
            <a:r>
              <a:rPr lang="en-US" sz="1900" dirty="0">
                <a:latin typeface="Arial "/>
              </a:rPr>
              <a:t> d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all</a:t>
            </a:r>
            <a:r>
              <a:rPr lang="en-US" sz="1900" dirty="0">
                <a:latin typeface="Arial "/>
              </a:rPr>
              <a:t>;</a:t>
            </a:r>
          </a:p>
          <a:p>
            <a:pPr>
              <a:buFontTx/>
              <a:buNone/>
            </a:pPr>
            <a:r>
              <a:rPr lang="en-US" sz="1900" dirty="0">
                <a:latin typeface="Arial "/>
              </a:rPr>
              <a:t>--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describe</a:t>
            </a:r>
            <a:r>
              <a:rPr lang="en-US" sz="1900" dirty="0">
                <a:latin typeface="Arial "/>
              </a:rPr>
              <a:t> e;</a:t>
            </a:r>
          </a:p>
          <a:p>
            <a:pPr>
              <a:buFontTx/>
              <a:buNone/>
            </a:pPr>
            <a:r>
              <a:rPr lang="en-US" sz="1900" dirty="0">
                <a:latin typeface="Arial "/>
              </a:rPr>
              <a:t>-- e: {group: </a:t>
            </a:r>
            <a:r>
              <a:rPr lang="en-US" sz="1900" dirty="0" err="1">
                <a:latin typeface="Arial "/>
              </a:rPr>
              <a:t>bytearray,d</a:t>
            </a:r>
            <a:r>
              <a:rPr lang="en-US" sz="1900" dirty="0">
                <a:latin typeface="Arial "/>
              </a:rPr>
              <a:t>: {(symbol: </a:t>
            </a:r>
            <a:r>
              <a:rPr lang="en-US" sz="1900" dirty="0" err="1">
                <a:latin typeface="Arial "/>
              </a:rPr>
              <a:t>bytearray,avg_vol</a:t>
            </a:r>
            <a:r>
              <a:rPr lang="en-US" sz="1900" dirty="0">
                <a:latin typeface="Arial "/>
              </a:rPr>
              <a:t>: double)}}</a:t>
            </a:r>
          </a:p>
          <a:p>
            <a:pPr>
              <a:buFontTx/>
              <a:buNone/>
            </a:pPr>
            <a:r>
              <a:rPr lang="en-US" sz="1900" dirty="0">
                <a:latin typeface="Arial "/>
              </a:rPr>
              <a:t>f = </a:t>
            </a:r>
            <a:r>
              <a:rPr lang="en-US" sz="1900" dirty="0" err="1">
                <a:solidFill>
                  <a:srgbClr val="FF0000"/>
                </a:solidFill>
                <a:latin typeface="Arial "/>
              </a:rPr>
              <a:t>foreach</a:t>
            </a:r>
            <a:r>
              <a:rPr lang="en-US" sz="1900" dirty="0">
                <a:latin typeface="Arial "/>
              </a:rPr>
              <a:t> e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generate</a:t>
            </a:r>
            <a:r>
              <a:rPr lang="en-US" sz="1900" dirty="0">
                <a:latin typeface="Arial "/>
              </a:rPr>
              <a:t> FLATTEN(TOP(10, 1, d));</a:t>
            </a:r>
          </a:p>
          <a:p>
            <a:pPr>
              <a:buFontTx/>
              <a:buNone/>
            </a:pPr>
            <a:r>
              <a:rPr lang="en-US" sz="1900" dirty="0">
                <a:latin typeface="Arial "/>
              </a:rPr>
              <a:t>--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describe</a:t>
            </a:r>
            <a:r>
              <a:rPr lang="en-US" sz="1900" dirty="0">
                <a:latin typeface="Arial "/>
              </a:rPr>
              <a:t> f;</a:t>
            </a:r>
          </a:p>
          <a:p>
            <a:pPr>
              <a:buFontTx/>
              <a:buNone/>
            </a:pPr>
            <a:r>
              <a:rPr lang="en-US" sz="1900" dirty="0">
                <a:latin typeface="Arial "/>
              </a:rPr>
              <a:t>-- f: {d::symbol: </a:t>
            </a:r>
            <a:r>
              <a:rPr lang="en-US" sz="1900" dirty="0" err="1">
                <a:latin typeface="Arial "/>
              </a:rPr>
              <a:t>bytearray,d</a:t>
            </a:r>
            <a:r>
              <a:rPr lang="en-US" sz="1900" dirty="0">
                <a:latin typeface="Arial "/>
              </a:rPr>
              <a:t>::</a:t>
            </a:r>
            <a:r>
              <a:rPr lang="en-US" sz="1900" dirty="0" err="1">
                <a:latin typeface="Arial "/>
              </a:rPr>
              <a:t>avg_vol</a:t>
            </a:r>
            <a:r>
              <a:rPr lang="en-US" sz="1900" dirty="0">
                <a:latin typeface="Arial "/>
              </a:rPr>
              <a:t>: double}</a:t>
            </a:r>
          </a:p>
          <a:p>
            <a:pPr>
              <a:buFontTx/>
              <a:buNone/>
            </a:pPr>
            <a:endParaRPr lang="en-US" sz="1900" dirty="0">
              <a:latin typeface="Arial "/>
            </a:endParaRPr>
          </a:p>
          <a:p>
            <a:pPr>
              <a:buFontTx/>
              <a:buNone/>
            </a:pPr>
            <a:r>
              <a:rPr lang="en-US" sz="1900" dirty="0">
                <a:latin typeface="Arial "/>
              </a:rPr>
              <a:t>-- Older versions of pig can use</a:t>
            </a:r>
          </a:p>
          <a:p>
            <a:pPr>
              <a:buFontTx/>
              <a:buNone/>
            </a:pPr>
            <a:r>
              <a:rPr lang="en-US" sz="1900" dirty="0">
                <a:latin typeface="Arial "/>
              </a:rPr>
              <a:t>-</a:t>
            </a:r>
            <a:r>
              <a:rPr lang="en-US" sz="1900" dirty="0" smtClean="0">
                <a:latin typeface="Arial "/>
              </a:rPr>
              <a:t>- e </a:t>
            </a:r>
            <a:r>
              <a:rPr lang="en-US" sz="1900" dirty="0">
                <a:latin typeface="Arial "/>
              </a:rPr>
              <a:t>=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ORDER</a:t>
            </a:r>
            <a:r>
              <a:rPr lang="en-US" sz="1900" dirty="0">
                <a:latin typeface="Arial "/>
              </a:rPr>
              <a:t> d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by</a:t>
            </a:r>
            <a:r>
              <a:rPr lang="en-US" sz="1900" dirty="0">
                <a:latin typeface="Arial "/>
              </a:rPr>
              <a:t> </a:t>
            </a:r>
            <a:r>
              <a:rPr lang="en-US" sz="1900" dirty="0" err="1">
                <a:latin typeface="Arial "/>
              </a:rPr>
              <a:t>avg_vol</a:t>
            </a:r>
            <a:r>
              <a:rPr lang="en-US" sz="1900" dirty="0">
                <a:latin typeface="Arial "/>
              </a:rPr>
              <a:t>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DESC</a:t>
            </a:r>
            <a:r>
              <a:rPr lang="en-US" sz="1900" dirty="0">
                <a:latin typeface="Arial "/>
              </a:rPr>
              <a:t>;</a:t>
            </a:r>
          </a:p>
          <a:p>
            <a:pPr>
              <a:buFontTx/>
              <a:buNone/>
            </a:pPr>
            <a:r>
              <a:rPr lang="en-US" sz="1900" dirty="0">
                <a:latin typeface="Arial "/>
              </a:rPr>
              <a:t>-</a:t>
            </a:r>
            <a:r>
              <a:rPr lang="en-US" sz="1900" dirty="0" smtClean="0">
                <a:latin typeface="Arial "/>
              </a:rPr>
              <a:t>- f </a:t>
            </a:r>
            <a:r>
              <a:rPr lang="en-US" sz="1900" dirty="0">
                <a:latin typeface="Arial "/>
              </a:rPr>
              <a:t>= </a:t>
            </a:r>
            <a:r>
              <a:rPr lang="en-US" sz="1900" dirty="0">
                <a:solidFill>
                  <a:srgbClr val="FF0000"/>
                </a:solidFill>
                <a:latin typeface="Arial "/>
              </a:rPr>
              <a:t>LIMIT</a:t>
            </a:r>
            <a:r>
              <a:rPr lang="en-US" sz="1900" dirty="0">
                <a:latin typeface="Arial "/>
              </a:rPr>
              <a:t> e 10;</a:t>
            </a:r>
          </a:p>
          <a:p>
            <a:pPr>
              <a:buFontTx/>
              <a:buNone/>
            </a:pPr>
            <a:r>
              <a:rPr lang="en-US" sz="1900" dirty="0">
                <a:solidFill>
                  <a:srgbClr val="FF0000"/>
                </a:solidFill>
                <a:latin typeface="Arial "/>
              </a:rPr>
              <a:t>dump</a:t>
            </a:r>
            <a:r>
              <a:rPr lang="en-US" sz="1900" dirty="0">
                <a:latin typeface="Arial "/>
              </a:rPr>
              <a:t> f;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98696" y="183684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187322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Pig Resources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sz="quarter" idx="18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Pig is a Apache project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Documentation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General info is at: </a:t>
            </a:r>
            <a:r>
              <a:rPr lang="en-US" sz="2000" smtClean="0">
                <a:hlinkClick r:id="rId3"/>
              </a:rPr>
              <a:t>http://wiki.apache.org/pig/</a:t>
            </a:r>
            <a:endParaRPr lang="en-US" sz="20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Pig UDF : </a:t>
            </a:r>
            <a:r>
              <a:rPr lang="en-US" sz="2000" smtClean="0">
                <a:hlinkClick r:id="rId4"/>
              </a:rPr>
              <a:t>http://wiki.apache.org/pig/UDFManual</a:t>
            </a:r>
            <a:r>
              <a:rPr lang="en-US" sz="2000" smtClean="0"/>
              <a:t> 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Mailing lists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hlinkClick r:id="rId5"/>
              </a:rPr>
              <a:t>pig-user@hadoop.apache.org</a:t>
            </a:r>
            <a:endParaRPr lang="en-US" sz="20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hlinkClick r:id="rId6"/>
              </a:rPr>
              <a:t>pig-dev@hadoop.apache.org</a:t>
            </a:r>
            <a:r>
              <a:rPr lang="en-US" sz="2000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Source code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500" smtClean="0">
                <a:hlinkClick r:id="rId7"/>
              </a:rPr>
              <a:t>https://svn.apache.org/repos/asf/hadoop/pig/trunk</a:t>
            </a:r>
            <a:r>
              <a:rPr lang="en-US" sz="2500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Code submissions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hlinkClick r:id="rId8"/>
              </a:rPr>
              <a:t>https://issues.apache.org/jira/browse/PIG-*</a:t>
            </a:r>
            <a:r>
              <a:rPr lang="en-US" sz="2000" smtClean="0"/>
              <a:t> </a:t>
            </a:r>
          </a:p>
        </p:txBody>
      </p:sp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7778750" y="2836863"/>
            <a:ext cx="320675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8572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questions do you want to ask about the data set?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77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6704013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defTabSz="457200">
              <a:lnSpc>
                <a:spcPct val="93000"/>
              </a:lnSpc>
              <a:spcBef>
                <a:spcPct val="0"/>
              </a:spcBef>
              <a:buClr>
                <a:srgbClr val="800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1">
                <a:solidFill>
                  <a:srgbClr val="800080"/>
                </a:solidFill>
                <a:ea typeface="ＭＳ Ｐゴシック" pitchFamily="34" charset="-128"/>
              </a:rPr>
              <a:t>Any Questions</a:t>
            </a: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209800"/>
            <a:ext cx="2597150" cy="2921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98320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Ecosystem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85576" y="44009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1374815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 noGrp="1"/>
          </p:cNvSpPr>
          <p:nvPr/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24" tIns="45712" rIns="91424" bIns="45712"/>
          <a:lstStyle/>
          <a:p>
            <a:pPr algn="r" eaLnBrk="0" hangingPunct="0">
              <a:defRPr/>
            </a:pPr>
            <a:fld id="{15A3E883-ACA3-4E12-A382-278EBD99C3B2}" type="slidenum">
              <a:rPr lang="en-US" sz="1000">
                <a:latin typeface="+mn-lt"/>
                <a:cs typeface="+mn-cs"/>
              </a:rPr>
              <a:pPr algn="r" eaLnBrk="0" hangingPunct="0">
                <a:defRPr/>
              </a:pPr>
              <a:t>77</a:t>
            </a:fld>
            <a:endParaRPr lang="en-US" sz="1000">
              <a:latin typeface="+mn-lt"/>
              <a:cs typeface="+mn-cs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24" tIns="45712" rIns="91424" bIns="45712"/>
          <a:lstStyle/>
          <a:p>
            <a:pPr eaLnBrk="1" hangingPunct="1"/>
            <a:r>
              <a:rPr lang="en-US" smtClean="0"/>
              <a:t>Hadoop Software Ecosystem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219200"/>
            <a:ext cx="5715000" cy="52673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900" dirty="0" smtClean="0"/>
              <a:t>Pig – Yahoo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Parallel Programming Language and Runtime</a:t>
            </a:r>
          </a:p>
          <a:p>
            <a:pPr eaLnBrk="1" hangingPunct="1">
              <a:lnSpc>
                <a:spcPct val="80000"/>
              </a:lnSpc>
            </a:pPr>
            <a:r>
              <a:rPr lang="en-US" sz="1900" dirty="0" smtClean="0"/>
              <a:t>Zookeeper – Yahoo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High-Availability Directory and Configuration Service</a:t>
            </a:r>
          </a:p>
          <a:p>
            <a:pPr eaLnBrk="1" hangingPunct="1">
              <a:lnSpc>
                <a:spcPct val="80000"/>
              </a:lnSpc>
            </a:pPr>
            <a:r>
              <a:rPr lang="en-US" sz="1900" dirty="0" err="1" smtClean="0"/>
              <a:t>Oozie</a:t>
            </a:r>
            <a:r>
              <a:rPr lang="en-US" sz="1900" dirty="0" smtClean="0"/>
              <a:t> – Yahoo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err="1" smtClean="0"/>
              <a:t>Oozie</a:t>
            </a:r>
            <a:r>
              <a:rPr lang="en-US" sz="1600" dirty="0" smtClean="0"/>
              <a:t> is the workflow/scheduling solution for the Grid</a:t>
            </a:r>
          </a:p>
          <a:p>
            <a:pPr eaLnBrk="1" hangingPunct="1">
              <a:lnSpc>
                <a:spcPct val="80000"/>
              </a:lnSpc>
            </a:pPr>
            <a:r>
              <a:rPr lang="en-US" sz="1900" dirty="0" smtClean="0"/>
              <a:t>Hive – </a:t>
            </a:r>
            <a:r>
              <a:rPr lang="en-US" sz="1900" dirty="0" err="1" smtClean="0"/>
              <a:t>Facebook.com</a:t>
            </a:r>
            <a:endParaRPr lang="en-US" sz="19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Data warehousing framework on Hadoop</a:t>
            </a:r>
          </a:p>
          <a:p>
            <a:pPr eaLnBrk="1" hangingPunct="1">
              <a:lnSpc>
                <a:spcPct val="80000"/>
              </a:lnSpc>
            </a:pPr>
            <a:r>
              <a:rPr lang="en-US" sz="1900" dirty="0" err="1" smtClean="0"/>
              <a:t>Hbase</a:t>
            </a:r>
            <a:r>
              <a:rPr lang="en-US" sz="1900" dirty="0" smtClean="0"/>
              <a:t> – </a:t>
            </a:r>
            <a:r>
              <a:rPr lang="en-US" sz="1900" dirty="0" err="1" smtClean="0"/>
              <a:t>Powerset.com</a:t>
            </a:r>
            <a:r>
              <a:rPr lang="en-US" sz="1900" dirty="0" smtClean="0"/>
              <a:t>/</a:t>
            </a:r>
            <a:r>
              <a:rPr lang="en-US" sz="1900" dirty="0" err="1" smtClean="0"/>
              <a:t>Miscrosoft</a:t>
            </a:r>
            <a:endParaRPr lang="en-US" sz="19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600" dirty="0" err="1" smtClean="0"/>
              <a:t>TableStore</a:t>
            </a:r>
            <a:r>
              <a:rPr lang="en-US" sz="1600" dirty="0" smtClean="0"/>
              <a:t> layered on HDFS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smtClean="0"/>
              <a:t>Modeled after Google </a:t>
            </a:r>
            <a:r>
              <a:rPr lang="en-US" dirty="0" err="1" smtClean="0"/>
              <a:t>BigTable</a:t>
            </a: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1900" dirty="0" smtClean="0"/>
              <a:t>Mahout – Individual apache members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Machine learning libraries for Hadoop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Storm – Twitter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 – Stream processing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Spark - </a:t>
            </a:r>
            <a:r>
              <a:rPr lang="en-US" sz="1800" dirty="0" err="1" smtClean="0"/>
              <a:t>AMPLab</a:t>
            </a:r>
            <a:r>
              <a:rPr lang="en-US" sz="1800" dirty="0" smtClean="0"/>
              <a:t> at UC Berkeley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Cluster Computing Framework</a:t>
            </a:r>
          </a:p>
          <a:p>
            <a:pPr>
              <a:lnSpc>
                <a:spcPct val="80000"/>
              </a:lnSpc>
            </a:pPr>
            <a:r>
              <a:rPr lang="en-US" sz="1800" dirty="0" err="1" smtClean="0"/>
              <a:t>Sqoop</a:t>
            </a:r>
            <a:r>
              <a:rPr lang="en-US" sz="1800" dirty="0" smtClean="0"/>
              <a:t> – Database in/out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Flume – Log ingestion</a:t>
            </a:r>
          </a:p>
          <a:p>
            <a:pPr>
              <a:lnSpc>
                <a:spcPct val="80000"/>
              </a:lnSpc>
            </a:pPr>
            <a:r>
              <a:rPr lang="en-US" sz="1800" dirty="0" err="1" smtClean="0"/>
              <a:t>Tez</a:t>
            </a:r>
            <a:r>
              <a:rPr lang="en-US" sz="1800" dirty="0" smtClean="0"/>
              <a:t> – </a:t>
            </a:r>
            <a:r>
              <a:rPr lang="en-US" sz="1800" dirty="0" err="1" smtClean="0"/>
              <a:t>Hortonworks</a:t>
            </a:r>
            <a:r>
              <a:rPr lang="en-US" sz="1800" dirty="0" smtClean="0"/>
              <a:t> – DAG execution engine</a:t>
            </a:r>
          </a:p>
          <a:p>
            <a:pPr>
              <a:lnSpc>
                <a:spcPct val="80000"/>
              </a:lnSpc>
            </a:pPr>
            <a:endParaRPr lang="en-US" sz="1800" dirty="0" smtClean="0"/>
          </a:p>
        </p:txBody>
      </p:sp>
      <p:pic>
        <p:nvPicPr>
          <p:cNvPr id="6148" name="Picture 5" descr="pig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2133600"/>
            <a:ext cx="1312863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1676400"/>
            <a:ext cx="2019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5181600"/>
            <a:ext cx="22764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24600" y="3810000"/>
            <a:ext cx="1447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24800" y="4191000"/>
            <a:ext cx="1219200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585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A067A-CD02-4E32-ABB1-9F61A039F516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57200"/>
            <a:ext cx="5185445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59436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600" dirty="0" smtClean="0"/>
              <a:t>Source: http://</a:t>
            </a:r>
            <a:r>
              <a:rPr lang="en-US" sz="1600" dirty="0" err="1" smtClean="0"/>
              <a:t>hortonworks.com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05628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21065" cy="1083309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Tez</a:t>
            </a:r>
            <a:r>
              <a:rPr lang="en-US" dirty="0" smtClean="0"/>
              <a:t>? – DAG execution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Content Placeholder 4" descr="Screen Shot 2014-05-27 at 10.42.23 AM.png"/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" r="4925"/>
          <a:stretch>
            <a:fillRect/>
          </a:stretch>
        </p:blipFill>
        <p:spPr>
          <a:xfrm>
            <a:off x="304800" y="1447800"/>
            <a:ext cx="8301990" cy="4323080"/>
          </a:xfrm>
        </p:spPr>
      </p:pic>
      <p:sp>
        <p:nvSpPr>
          <p:cNvPr id="6" name="TextBox 5"/>
          <p:cNvSpPr txBox="1"/>
          <p:nvPr/>
        </p:nvSpPr>
        <p:spPr>
          <a:xfrm>
            <a:off x="3733800" y="5791200"/>
            <a:ext cx="3810000" cy="533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600" dirty="0" err="1" smtClean="0"/>
              <a:t>source:http</a:t>
            </a:r>
            <a:r>
              <a:rPr lang="en-US" sz="1600" dirty="0" smtClean="0"/>
              <a:t>://</a:t>
            </a:r>
            <a:r>
              <a:rPr lang="en-US" sz="1600" dirty="0" err="1" smtClean="0"/>
              <a:t>tez.incubator.apache.org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67443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0669E7-C1F9-4D81-A0D1-CC33B5B39B25}" type="slidenum">
              <a:rPr lang="en-US"/>
              <a:pPr/>
              <a:t>8</a:t>
            </a:fld>
            <a:endParaRPr 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0" y="84138"/>
            <a:ext cx="7086600" cy="1143000"/>
          </a:xfrm>
        </p:spPr>
        <p:txBody>
          <a:bodyPr lIns="91424" tIns="45712" rIns="91424" bIns="45712"/>
          <a:lstStyle/>
          <a:p>
            <a:r>
              <a:rPr lang="en-US"/>
              <a:t>How to Process BigData?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3913" y="1447800"/>
            <a:ext cx="8320087" cy="2590800"/>
          </a:xfrm>
        </p:spPr>
        <p:txBody>
          <a:bodyPr/>
          <a:lstStyle/>
          <a:p>
            <a:r>
              <a:rPr lang="en-GB" sz="2800" b="1" dirty="0" smtClean="0">
                <a:solidFill>
                  <a:srgbClr val="000000"/>
                </a:solidFill>
              </a:rPr>
              <a:t>Need to process large datasets (&gt;100TB)</a:t>
            </a:r>
            <a:r>
              <a:rPr lang="x-none" sz="2800" b="1" dirty="0" smtClean="0">
                <a:solidFill>
                  <a:srgbClr val="000000"/>
                </a:solidFill>
                <a:cs typeface="Arial" charset="0"/>
              </a:rPr>
              <a:t>‏</a:t>
            </a:r>
            <a:endParaRPr lang="en-GB" sz="2800" b="1" dirty="0" smtClean="0">
              <a:solidFill>
                <a:srgbClr val="000000"/>
              </a:solidFill>
              <a:cs typeface="Arial" charset="0"/>
            </a:endParaRPr>
          </a:p>
          <a:p>
            <a:pPr lvl="1"/>
            <a:r>
              <a:rPr lang="en-US" sz="2400" dirty="0" smtClean="0"/>
              <a:t>Just </a:t>
            </a:r>
            <a:r>
              <a:rPr lang="en-US" sz="2400" dirty="0"/>
              <a:t>reading </a:t>
            </a:r>
            <a:r>
              <a:rPr lang="en-US" sz="2400" dirty="0" smtClean="0"/>
              <a:t>100TB of </a:t>
            </a:r>
            <a:r>
              <a:rPr lang="en-US" sz="2400" dirty="0"/>
              <a:t>data can be overwhelming</a:t>
            </a:r>
          </a:p>
          <a:p>
            <a:pPr lvl="2"/>
            <a:r>
              <a:rPr lang="en-US" sz="1800" dirty="0"/>
              <a:t>Takes ~11 days to read on a standard computer</a:t>
            </a:r>
          </a:p>
          <a:p>
            <a:pPr lvl="2"/>
            <a:r>
              <a:rPr lang="en-US" sz="1800" dirty="0"/>
              <a:t>Takes a day across a 10Gbit link (very high end storage </a:t>
            </a:r>
            <a:r>
              <a:rPr lang="en-US" sz="1800" dirty="0" smtClean="0"/>
              <a:t>solution)</a:t>
            </a:r>
          </a:p>
          <a:p>
            <a:pPr lvl="1"/>
            <a:r>
              <a:rPr lang="en-GB" sz="2400" dirty="0" smtClean="0">
                <a:solidFill>
                  <a:srgbClr val="000000"/>
                </a:solidFill>
              </a:rPr>
              <a:t>On a single node (@50MB/s) – 23days</a:t>
            </a:r>
          </a:p>
          <a:p>
            <a:pPr lvl="1"/>
            <a:r>
              <a:rPr lang="en-GB" sz="2400" dirty="0" smtClean="0">
                <a:solidFill>
                  <a:srgbClr val="000000"/>
                </a:solidFill>
              </a:rPr>
              <a:t>On a 1000 node cluster – 33min</a:t>
            </a:r>
          </a:p>
          <a:p>
            <a:pPr lvl="1"/>
            <a:endParaRPr lang="en-US" sz="1600" dirty="0"/>
          </a:p>
        </p:txBody>
      </p:sp>
      <p:pic>
        <p:nvPicPr>
          <p:cNvPr id="19460" name="Picture 6" descr="Grid row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4200525"/>
            <a:ext cx="72390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521065" cy="85645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is </a:t>
            </a:r>
            <a:r>
              <a:rPr lang="en-US" dirty="0" err="1" smtClean="0">
                <a:solidFill>
                  <a:schemeClr val="tx1"/>
                </a:solidFill>
              </a:rPr>
              <a:t>Oozie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4294967295"/>
          </p:nvPr>
        </p:nvSpPr>
        <p:spPr>
          <a:xfrm>
            <a:off x="609600" y="914400"/>
            <a:ext cx="8077200" cy="48768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2400" dirty="0" smtClean="0"/>
          </a:p>
          <a:p>
            <a:pPr eaLnBrk="1" hangingPunct="1"/>
            <a:r>
              <a:rPr lang="en-US" sz="2400" dirty="0" smtClean="0"/>
              <a:t>A server based Workflow Engine </a:t>
            </a:r>
            <a:br>
              <a:rPr lang="en-US" sz="2400" dirty="0" smtClean="0"/>
            </a:br>
            <a:endParaRPr lang="en-US" sz="2400" dirty="0" smtClean="0"/>
          </a:p>
          <a:p>
            <a:pPr eaLnBrk="1" hangingPunct="1"/>
            <a:r>
              <a:rPr lang="en-US" sz="2400" dirty="0" err="1" smtClean="0"/>
              <a:t>Oozie</a:t>
            </a:r>
            <a:r>
              <a:rPr lang="en-US" sz="2400" dirty="0" smtClean="0"/>
              <a:t> runs workflow jobs with Map/Reduce and Pig action nodes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A workflow is a collection of actions arranged in a control dependency DAG </a:t>
            </a:r>
            <a:r>
              <a:rPr lang="en-US" sz="2100" dirty="0" smtClean="0"/>
              <a:t>(Directed Acyclic Graph)</a:t>
            </a:r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err="1" smtClean="0"/>
              <a:t>Oozie</a:t>
            </a:r>
            <a:r>
              <a:rPr lang="en-US" sz="2400" dirty="0" smtClean="0"/>
              <a:t> workflows definitions are written in </a:t>
            </a:r>
            <a:r>
              <a:rPr lang="en-US" sz="2400" dirty="0" err="1" smtClean="0"/>
              <a:t>hPDL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100" dirty="0" smtClean="0"/>
              <a:t>(a XML Process Definition Language)</a:t>
            </a:r>
          </a:p>
        </p:txBody>
      </p:sp>
    </p:spTree>
    <p:extLst>
      <p:ext uri="{BB962C8B-B14F-4D97-AF65-F5344CB8AC3E}">
        <p14:creationId xmlns:p14="http://schemas.microsoft.com/office/powerpoint/2010/main" val="266895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An Oozie Workflow</a:t>
            </a:r>
          </a:p>
        </p:txBody>
      </p:sp>
      <p:grpSp>
        <p:nvGrpSpPr>
          <p:cNvPr id="2" name="Group 206"/>
          <p:cNvGrpSpPr>
            <a:grpSpLocks/>
          </p:cNvGrpSpPr>
          <p:nvPr/>
        </p:nvGrpSpPr>
        <p:grpSpPr bwMode="auto">
          <a:xfrm>
            <a:off x="685800" y="1143001"/>
            <a:ext cx="7172326" cy="4498975"/>
            <a:chOff x="432" y="720"/>
            <a:chExt cx="4518" cy="2834"/>
          </a:xfrm>
        </p:grpSpPr>
        <p:sp>
          <p:nvSpPr>
            <p:cNvPr id="6" name="Rectangle 5"/>
            <p:cNvSpPr/>
            <p:nvPr/>
          </p:nvSpPr>
          <p:spPr bwMode="auto">
            <a:xfrm>
              <a:off x="2767" y="720"/>
              <a:ext cx="432" cy="387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0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M/R</a:t>
              </a:r>
            </a:p>
            <a:p>
              <a:pPr algn="ctr" eaLnBrk="0" hangingPunct="0">
                <a:defRPr/>
              </a:pPr>
              <a:r>
                <a:rPr lang="en-US" sz="100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streaming</a:t>
              </a:r>
            </a:p>
            <a:p>
              <a:pPr algn="ctr" eaLnBrk="0" hangingPunct="0">
                <a:defRPr/>
              </a:pPr>
              <a:r>
                <a:rPr lang="en-US" sz="100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job</a:t>
              </a: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432" y="1074"/>
              <a:ext cx="434" cy="38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5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start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194" y="1074"/>
              <a:ext cx="433" cy="387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0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FS job (mkdir)</a:t>
              </a:r>
            </a:p>
          </p:txBody>
        </p:sp>
        <p:sp>
          <p:nvSpPr>
            <p:cNvPr id="7" name="Diamond 6"/>
            <p:cNvSpPr/>
            <p:nvPr/>
          </p:nvSpPr>
          <p:spPr bwMode="auto">
            <a:xfrm>
              <a:off x="4120" y="1404"/>
              <a:ext cx="764" cy="512"/>
            </a:xfrm>
            <a:prstGeom prst="diamond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0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decision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036" y="1107"/>
              <a:ext cx="281" cy="322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5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fork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767" y="1461"/>
              <a:ext cx="432" cy="387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5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Pig</a:t>
              </a:r>
            </a:p>
            <a:p>
              <a:pPr algn="ctr" eaLnBrk="0" hangingPunct="0">
                <a:defRPr/>
              </a:pPr>
              <a:r>
                <a:rPr lang="en-US" sz="105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job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719" y="1872"/>
              <a:ext cx="433" cy="386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5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M/R</a:t>
              </a:r>
            </a:p>
            <a:p>
              <a:pPr algn="ctr" eaLnBrk="0" hangingPunct="0">
                <a:defRPr/>
              </a:pPr>
              <a:r>
                <a:rPr lang="en-US" sz="105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job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681" y="1108"/>
              <a:ext cx="281" cy="322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5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join</a:t>
              </a:r>
            </a:p>
          </p:txBody>
        </p:sp>
        <p:cxnSp>
          <p:nvCxnSpPr>
            <p:cNvPr id="12" name="Straight Arrow Connector 11"/>
            <p:cNvCxnSpPr>
              <a:cxnSpLocks noChangeShapeType="1"/>
            </p:cNvCxnSpPr>
            <p:nvPr/>
          </p:nvCxnSpPr>
          <p:spPr bwMode="auto">
            <a:xfrm>
              <a:off x="866" y="1268"/>
              <a:ext cx="328" cy="1"/>
            </a:xfrm>
            <a:prstGeom prst="straightConnector1">
              <a:avLst/>
            </a:prstGeom>
            <a:noFill/>
            <a:ln w="25400">
              <a:solidFill>
                <a:srgbClr val="2C7C9F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3" name="Straight Arrow Connector 12"/>
            <p:cNvCxnSpPr>
              <a:cxnSpLocks noChangeShapeType="1"/>
            </p:cNvCxnSpPr>
            <p:nvPr/>
          </p:nvCxnSpPr>
          <p:spPr bwMode="auto">
            <a:xfrm>
              <a:off x="1627" y="1268"/>
              <a:ext cx="409" cy="0"/>
            </a:xfrm>
            <a:prstGeom prst="straightConnector1">
              <a:avLst/>
            </a:prstGeom>
            <a:noFill/>
            <a:ln w="25400">
              <a:solidFill>
                <a:srgbClr val="2C7C9F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4" name="Straight Arrow Connector 13"/>
            <p:cNvCxnSpPr>
              <a:cxnSpLocks noChangeShapeType="1"/>
            </p:cNvCxnSpPr>
            <p:nvPr/>
          </p:nvCxnSpPr>
          <p:spPr bwMode="auto">
            <a:xfrm flipV="1">
              <a:off x="2317" y="914"/>
              <a:ext cx="450" cy="354"/>
            </a:xfrm>
            <a:prstGeom prst="straightConnector1">
              <a:avLst/>
            </a:prstGeom>
            <a:noFill/>
            <a:ln w="25400">
              <a:solidFill>
                <a:srgbClr val="2C7C9F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>
              <a:off x="2317" y="1268"/>
              <a:ext cx="450" cy="387"/>
            </a:xfrm>
            <a:prstGeom prst="straightConnector1">
              <a:avLst/>
            </a:prstGeom>
            <a:noFill/>
            <a:ln w="25400">
              <a:solidFill>
                <a:srgbClr val="2C7C9F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>
              <a:off x="3199" y="914"/>
              <a:ext cx="482" cy="355"/>
            </a:xfrm>
            <a:prstGeom prst="straightConnector1">
              <a:avLst/>
            </a:prstGeom>
            <a:noFill/>
            <a:ln w="25400">
              <a:solidFill>
                <a:srgbClr val="2C7C9F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3199" y="1269"/>
              <a:ext cx="482" cy="386"/>
            </a:xfrm>
            <a:prstGeom prst="straightConnector1">
              <a:avLst/>
            </a:prstGeom>
            <a:noFill/>
            <a:ln w="25400">
              <a:solidFill>
                <a:srgbClr val="2C7C9F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8" name="Shape 17"/>
            <p:cNvCxnSpPr>
              <a:cxnSpLocks noChangeShapeType="1"/>
            </p:cNvCxnSpPr>
            <p:nvPr/>
          </p:nvCxnSpPr>
          <p:spPr bwMode="auto">
            <a:xfrm>
              <a:off x="3962" y="1269"/>
              <a:ext cx="540" cy="135"/>
            </a:xfrm>
            <a:prstGeom prst="bentConnector2">
              <a:avLst/>
            </a:prstGeom>
            <a:noFill/>
            <a:ln w="25400">
              <a:solidFill>
                <a:srgbClr val="2C7C9F"/>
              </a:solidFill>
              <a:miter lim="800000"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9" name="Shape 18"/>
            <p:cNvCxnSpPr>
              <a:cxnSpLocks noChangeShapeType="1"/>
            </p:cNvCxnSpPr>
            <p:nvPr/>
          </p:nvCxnSpPr>
          <p:spPr bwMode="auto">
            <a:xfrm rot="10800000" flipV="1">
              <a:off x="3936" y="1660"/>
              <a:ext cx="184" cy="212"/>
            </a:xfrm>
            <a:prstGeom prst="bentConnector2">
              <a:avLst/>
            </a:prstGeom>
            <a:noFill/>
            <a:ln w="25400">
              <a:solidFill>
                <a:srgbClr val="2C7C9F"/>
              </a:solidFill>
              <a:miter lim="800000"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0" name="Elbow Connector 19"/>
            <p:cNvCxnSpPr>
              <a:cxnSpLocks noChangeShapeType="1"/>
            </p:cNvCxnSpPr>
            <p:nvPr/>
          </p:nvCxnSpPr>
          <p:spPr bwMode="auto">
            <a:xfrm rot="5400000">
              <a:off x="3965" y="2151"/>
              <a:ext cx="772" cy="302"/>
            </a:xfrm>
            <a:prstGeom prst="bentConnector3">
              <a:avLst>
                <a:gd name="adj1" fmla="val 71815"/>
              </a:avLst>
            </a:prstGeom>
            <a:noFill/>
            <a:ln w="25400">
              <a:solidFill>
                <a:srgbClr val="2C7C9F"/>
              </a:solidFill>
              <a:miter lim="800000"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1" name="Elbow Connector 20"/>
            <p:cNvCxnSpPr>
              <a:cxnSpLocks noChangeShapeType="1"/>
            </p:cNvCxnSpPr>
            <p:nvPr/>
          </p:nvCxnSpPr>
          <p:spPr bwMode="auto">
            <a:xfrm rot="16200000" flipH="1">
              <a:off x="3853" y="2341"/>
              <a:ext cx="430" cy="264"/>
            </a:xfrm>
            <a:prstGeom prst="bentConnector3">
              <a:avLst>
                <a:gd name="adj1" fmla="val 48602"/>
              </a:avLst>
            </a:prstGeom>
            <a:noFill/>
            <a:ln w="25400">
              <a:solidFill>
                <a:srgbClr val="2C7C9F"/>
              </a:solidFill>
              <a:miter lim="800000"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1541" name="TextBox 22"/>
            <p:cNvSpPr txBox="1">
              <a:spLocks noChangeArrowheads="1"/>
            </p:cNvSpPr>
            <p:nvPr/>
          </p:nvSpPr>
          <p:spPr bwMode="auto">
            <a:xfrm>
              <a:off x="1595" y="1104"/>
              <a:ext cx="244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OK</a:t>
              </a:r>
            </a:p>
          </p:txBody>
        </p:sp>
        <p:sp>
          <p:nvSpPr>
            <p:cNvPr id="21542" name="TextBox 25"/>
            <p:cNvSpPr txBox="1">
              <a:spLocks noChangeArrowheads="1"/>
            </p:cNvSpPr>
            <p:nvPr/>
          </p:nvSpPr>
          <p:spPr bwMode="auto">
            <a:xfrm>
              <a:off x="3179" y="816"/>
              <a:ext cx="244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OK</a:t>
              </a:r>
            </a:p>
          </p:txBody>
        </p:sp>
        <p:sp>
          <p:nvSpPr>
            <p:cNvPr id="21543" name="TextBox 26"/>
            <p:cNvSpPr txBox="1">
              <a:spLocks noChangeArrowheads="1"/>
            </p:cNvSpPr>
            <p:nvPr/>
          </p:nvSpPr>
          <p:spPr bwMode="auto">
            <a:xfrm>
              <a:off x="3179" y="1583"/>
              <a:ext cx="244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OK</a:t>
              </a:r>
            </a:p>
          </p:txBody>
        </p:sp>
        <p:sp>
          <p:nvSpPr>
            <p:cNvPr id="21544" name="TextBox 27"/>
            <p:cNvSpPr txBox="1">
              <a:spLocks noChangeArrowheads="1"/>
            </p:cNvSpPr>
            <p:nvPr/>
          </p:nvSpPr>
          <p:spPr bwMode="auto">
            <a:xfrm>
              <a:off x="3744" y="2271"/>
              <a:ext cx="244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OK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398" y="3168"/>
              <a:ext cx="434" cy="386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5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end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3984" y="2688"/>
              <a:ext cx="433" cy="387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0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Java Main</a:t>
              </a:r>
            </a:p>
          </p:txBody>
        </p:sp>
        <p:cxnSp>
          <p:nvCxnSpPr>
            <p:cNvPr id="28" name="Straight Arrow Connector 27"/>
            <p:cNvCxnSpPr>
              <a:cxnSpLocks noChangeShapeType="1"/>
            </p:cNvCxnSpPr>
            <p:nvPr/>
          </p:nvCxnSpPr>
          <p:spPr bwMode="auto">
            <a:xfrm rot="10800000">
              <a:off x="2832" y="3361"/>
              <a:ext cx="336" cy="1"/>
            </a:xfrm>
            <a:prstGeom prst="straightConnector1">
              <a:avLst/>
            </a:prstGeom>
            <a:noFill/>
            <a:ln w="25400">
              <a:solidFill>
                <a:srgbClr val="2C7C9F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9" name="Rectangle 28"/>
            <p:cNvSpPr/>
            <p:nvPr/>
          </p:nvSpPr>
          <p:spPr bwMode="auto">
            <a:xfrm>
              <a:off x="3168" y="3168"/>
              <a:ext cx="433" cy="386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5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FS job</a:t>
              </a:r>
            </a:p>
            <a:p>
              <a:pPr algn="ctr" eaLnBrk="0" hangingPunct="0">
                <a:defRPr/>
              </a:pPr>
              <a:r>
                <a:rPr lang="en-US" sz="105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(chmod)</a:t>
              </a:r>
            </a:p>
          </p:txBody>
        </p:sp>
        <p:sp>
          <p:nvSpPr>
            <p:cNvPr id="21555" name="TextBox 22"/>
            <p:cNvSpPr txBox="1">
              <a:spLocks noChangeArrowheads="1"/>
            </p:cNvSpPr>
            <p:nvPr/>
          </p:nvSpPr>
          <p:spPr bwMode="auto">
            <a:xfrm>
              <a:off x="2928" y="3224"/>
              <a:ext cx="244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OK</a:t>
              </a: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1536" y="2158"/>
              <a:ext cx="434" cy="386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100" b="1">
                  <a:solidFill>
                    <a:schemeClr val="bg1"/>
                  </a:solidFill>
                  <a:latin typeface="Century Gothic" pitchFamily="34" charset="0"/>
                  <a:ea typeface="ＭＳ Ｐゴシック" pitchFamily="34" charset="-128"/>
                  <a:cs typeface="Arial" charset="0"/>
                </a:rPr>
                <a:t>kill</a:t>
              </a:r>
            </a:p>
          </p:txBody>
        </p:sp>
        <p:cxnSp>
          <p:nvCxnSpPr>
            <p:cNvPr id="32" name="Straight Arrow Connector 31"/>
            <p:cNvCxnSpPr>
              <a:cxnSpLocks noChangeShapeType="1"/>
            </p:cNvCxnSpPr>
            <p:nvPr/>
          </p:nvCxnSpPr>
          <p:spPr bwMode="auto">
            <a:xfrm rot="5400000">
              <a:off x="1844" y="1015"/>
              <a:ext cx="1051" cy="123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3" name="Straight Arrow Connector 32"/>
            <p:cNvCxnSpPr>
              <a:cxnSpLocks noChangeShapeType="1"/>
            </p:cNvCxnSpPr>
            <p:nvPr/>
          </p:nvCxnSpPr>
          <p:spPr bwMode="auto">
            <a:xfrm rot="5400000">
              <a:off x="2259" y="1495"/>
              <a:ext cx="366" cy="107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4" name="Straight Arrow Connector 33"/>
            <p:cNvCxnSpPr>
              <a:cxnSpLocks noChangeShapeType="1"/>
            </p:cNvCxnSpPr>
            <p:nvPr/>
          </p:nvCxnSpPr>
          <p:spPr bwMode="auto">
            <a:xfrm rot="10800000" flipV="1">
              <a:off x="1970" y="2065"/>
              <a:ext cx="1749" cy="28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rot="10800000">
              <a:off x="1906" y="2487"/>
              <a:ext cx="2078" cy="39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6" name="Straight Arrow Connector 35"/>
            <p:cNvCxnSpPr>
              <a:cxnSpLocks noChangeShapeType="1"/>
            </p:cNvCxnSpPr>
            <p:nvPr/>
          </p:nvCxnSpPr>
          <p:spPr bwMode="auto">
            <a:xfrm rot="16200000" flipV="1">
              <a:off x="2256" y="2041"/>
              <a:ext cx="624" cy="163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" name="Straight Arrow Connector 36"/>
            <p:cNvCxnSpPr>
              <a:cxnSpLocks noChangeShapeType="1"/>
            </p:cNvCxnSpPr>
            <p:nvPr/>
          </p:nvCxnSpPr>
          <p:spPr bwMode="auto">
            <a:xfrm rot="16200000" flipH="1">
              <a:off x="1131" y="1740"/>
              <a:ext cx="753" cy="19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1565" name="TextBox 26"/>
            <p:cNvSpPr txBox="1">
              <a:spLocks noChangeArrowheads="1"/>
            </p:cNvSpPr>
            <p:nvPr/>
          </p:nvSpPr>
          <p:spPr bwMode="auto">
            <a:xfrm>
              <a:off x="1296" y="1727"/>
              <a:ext cx="423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latin typeface="Arial" charset="0"/>
                  <a:ea typeface="ＭＳ Ｐゴシック" pitchFamily="34" charset="-128"/>
                </a:rPr>
                <a:t>ERROR</a:t>
              </a:r>
            </a:p>
          </p:txBody>
        </p:sp>
        <p:sp>
          <p:nvSpPr>
            <p:cNvPr id="21566" name="TextBox 26"/>
            <p:cNvSpPr txBox="1">
              <a:spLocks noChangeArrowheads="1"/>
            </p:cNvSpPr>
            <p:nvPr/>
          </p:nvSpPr>
          <p:spPr bwMode="auto">
            <a:xfrm>
              <a:off x="1877" y="1823"/>
              <a:ext cx="423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 dirty="0">
                  <a:latin typeface="Arial" charset="0"/>
                  <a:ea typeface="ＭＳ Ｐゴシック" pitchFamily="34" charset="-128"/>
                </a:rPr>
                <a:t>ERROR</a:t>
              </a:r>
            </a:p>
          </p:txBody>
        </p:sp>
        <p:sp>
          <p:nvSpPr>
            <p:cNvPr id="21567" name="TextBox 26"/>
            <p:cNvSpPr txBox="1">
              <a:spLocks noChangeArrowheads="1"/>
            </p:cNvSpPr>
            <p:nvPr/>
          </p:nvSpPr>
          <p:spPr bwMode="auto">
            <a:xfrm>
              <a:off x="2069" y="2015"/>
              <a:ext cx="423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latin typeface="Arial" charset="0"/>
                  <a:ea typeface="ＭＳ Ｐゴシック" pitchFamily="34" charset="-128"/>
                </a:rPr>
                <a:t>ERROR</a:t>
              </a:r>
            </a:p>
          </p:txBody>
        </p:sp>
        <p:sp>
          <p:nvSpPr>
            <p:cNvPr id="21568" name="TextBox 26"/>
            <p:cNvSpPr txBox="1">
              <a:spLocks noChangeArrowheads="1"/>
            </p:cNvSpPr>
            <p:nvPr/>
          </p:nvSpPr>
          <p:spPr bwMode="auto">
            <a:xfrm>
              <a:off x="2165" y="2207"/>
              <a:ext cx="423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 dirty="0">
                  <a:latin typeface="Arial" charset="0"/>
                  <a:ea typeface="ＭＳ Ｐゴシック" pitchFamily="34" charset="-128"/>
                </a:rPr>
                <a:t>ERROR</a:t>
              </a:r>
            </a:p>
          </p:txBody>
        </p:sp>
        <p:sp>
          <p:nvSpPr>
            <p:cNvPr id="21569" name="TextBox 26"/>
            <p:cNvSpPr txBox="1">
              <a:spLocks noChangeArrowheads="1"/>
            </p:cNvSpPr>
            <p:nvPr/>
          </p:nvSpPr>
          <p:spPr bwMode="auto">
            <a:xfrm>
              <a:off x="2261" y="2495"/>
              <a:ext cx="423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latin typeface="Arial" charset="0"/>
                  <a:ea typeface="ＭＳ Ｐゴシック" pitchFamily="34" charset="-128"/>
                </a:rPr>
                <a:t>ERROR</a:t>
              </a:r>
            </a:p>
          </p:txBody>
        </p:sp>
        <p:sp>
          <p:nvSpPr>
            <p:cNvPr id="21570" name="TextBox 26"/>
            <p:cNvSpPr txBox="1">
              <a:spLocks noChangeArrowheads="1"/>
            </p:cNvSpPr>
            <p:nvPr/>
          </p:nvSpPr>
          <p:spPr bwMode="auto">
            <a:xfrm>
              <a:off x="2112" y="2687"/>
              <a:ext cx="423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latin typeface="Arial" charset="0"/>
                  <a:ea typeface="ＭＳ Ｐゴシック" pitchFamily="34" charset="-128"/>
                </a:rPr>
                <a:t>ERROR</a:t>
              </a:r>
            </a:p>
          </p:txBody>
        </p:sp>
        <p:cxnSp>
          <p:nvCxnSpPr>
            <p:cNvPr id="44" name="Elbow Connector 68"/>
            <p:cNvCxnSpPr>
              <a:cxnSpLocks noChangeShapeType="1"/>
            </p:cNvCxnSpPr>
            <p:nvPr/>
          </p:nvCxnSpPr>
          <p:spPr bwMode="auto">
            <a:xfrm rot="5400000">
              <a:off x="3755" y="2920"/>
              <a:ext cx="286" cy="599"/>
            </a:xfrm>
            <a:prstGeom prst="bentConnector2">
              <a:avLst/>
            </a:prstGeom>
            <a:noFill/>
            <a:ln w="25400">
              <a:solidFill>
                <a:srgbClr val="2C7C9F"/>
              </a:solidFill>
              <a:miter lim="800000"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1572" name="TextBox 22"/>
            <p:cNvSpPr txBox="1">
              <a:spLocks noChangeArrowheads="1"/>
            </p:cNvSpPr>
            <p:nvPr/>
          </p:nvSpPr>
          <p:spPr bwMode="auto">
            <a:xfrm>
              <a:off x="3984" y="3216"/>
              <a:ext cx="244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OK</a:t>
              </a:r>
            </a:p>
          </p:txBody>
        </p:sp>
        <p:sp>
          <p:nvSpPr>
            <p:cNvPr id="21573" name="TextBox 27"/>
            <p:cNvSpPr txBox="1">
              <a:spLocks noChangeArrowheads="1"/>
            </p:cNvSpPr>
            <p:nvPr/>
          </p:nvSpPr>
          <p:spPr bwMode="auto">
            <a:xfrm>
              <a:off x="4461" y="1968"/>
              <a:ext cx="48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ENOUGH</a:t>
              </a:r>
            </a:p>
          </p:txBody>
        </p:sp>
        <p:sp>
          <p:nvSpPr>
            <p:cNvPr id="21574" name="TextBox 27"/>
            <p:cNvSpPr txBox="1">
              <a:spLocks noChangeArrowheads="1"/>
            </p:cNvSpPr>
            <p:nvPr/>
          </p:nvSpPr>
          <p:spPr bwMode="auto">
            <a:xfrm>
              <a:off x="3840" y="1535"/>
              <a:ext cx="371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50" b="1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MORE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750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Oozie Workflow Constructs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1304925" y="1621790"/>
            <a:ext cx="688975" cy="614362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000" b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start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71600" y="3118802"/>
            <a:ext cx="446088" cy="5111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900" b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fork</a:t>
            </a:r>
          </a:p>
        </p:txBody>
      </p: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>
            <a:off x="1993900" y="1930400"/>
            <a:ext cx="520700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1524000" y="5284788"/>
            <a:ext cx="1676400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1817688" y="2813050"/>
            <a:ext cx="714375" cy="561975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1817688" y="3375025"/>
            <a:ext cx="714375" cy="614363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3305175" y="2813050"/>
            <a:ext cx="765175" cy="563563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3305175" y="3376613"/>
            <a:ext cx="765175" cy="612775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2" name="Shape 11"/>
          <p:cNvCxnSpPr>
            <a:cxnSpLocks noChangeShapeType="1"/>
          </p:cNvCxnSpPr>
          <p:nvPr/>
        </p:nvCxnSpPr>
        <p:spPr bwMode="auto">
          <a:xfrm rot="5400000" flipH="1" flipV="1">
            <a:off x="7081838" y="2235200"/>
            <a:ext cx="304800" cy="1222375"/>
          </a:xfrm>
          <a:prstGeom prst="bentConnector2">
            <a:avLst/>
          </a:prstGeom>
          <a:noFill/>
          <a:ln w="25400">
            <a:solidFill>
              <a:schemeClr val="accent1"/>
            </a:solidFill>
            <a:miter lim="800000"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3" name="Rectangle 12"/>
          <p:cNvSpPr/>
          <p:nvPr/>
        </p:nvSpPr>
        <p:spPr bwMode="auto">
          <a:xfrm>
            <a:off x="1905000" y="4979352"/>
            <a:ext cx="687388" cy="61436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000" b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action</a:t>
            </a: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914400" y="3333750"/>
            <a:ext cx="457200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4495800" y="3370263"/>
            <a:ext cx="457200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6" name="Rounded Rectangle 15"/>
          <p:cNvSpPr/>
          <p:nvPr/>
        </p:nvSpPr>
        <p:spPr bwMode="auto">
          <a:xfrm>
            <a:off x="4079102" y="3120390"/>
            <a:ext cx="512554" cy="5111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000" b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join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990975" y="1626552"/>
            <a:ext cx="688975" cy="614363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000" b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end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>
            <a:off x="3470275" y="1931988"/>
            <a:ext cx="520700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>
            <a:off x="5495925" y="3378200"/>
            <a:ext cx="520700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0" name="Shape 19"/>
          <p:cNvCxnSpPr>
            <a:cxnSpLocks noChangeShapeType="1"/>
          </p:cNvCxnSpPr>
          <p:nvPr/>
        </p:nvCxnSpPr>
        <p:spPr bwMode="auto">
          <a:xfrm rot="16200000" flipH="1">
            <a:off x="7070725" y="3363913"/>
            <a:ext cx="330200" cy="1225550"/>
          </a:xfrm>
          <a:prstGeom prst="bentConnector2">
            <a:avLst/>
          </a:prstGeom>
          <a:noFill/>
          <a:ln w="25400">
            <a:solidFill>
              <a:schemeClr val="accent1"/>
            </a:solidFill>
            <a:miter lim="800000"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V="1">
            <a:off x="7172325" y="3379788"/>
            <a:ext cx="676275" cy="17462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2" name="Diamond 21"/>
          <p:cNvSpPr/>
          <p:nvPr/>
        </p:nvSpPr>
        <p:spPr bwMode="auto">
          <a:xfrm>
            <a:off x="6016625" y="2998152"/>
            <a:ext cx="1212850" cy="812800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800" b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decision</a:t>
            </a: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6248400" y="1627188"/>
            <a:ext cx="688975" cy="612775"/>
          </a:xfrm>
          <a:prstGeom prst="ellipse">
            <a:avLst/>
          </a:prstGeom>
          <a:gradFill rotWithShape="1">
            <a:gsLst>
              <a:gs pos="0">
                <a:srgbClr val="FF8B8B"/>
              </a:gs>
              <a:gs pos="100000">
                <a:srgbClr val="DD0000"/>
              </a:gs>
            </a:gsLst>
            <a:lin ang="5400000"/>
          </a:gradFill>
          <a:ln w="9525">
            <a:solidFill>
              <a:srgbClr val="C0000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000" b="1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Kill</a:t>
            </a:r>
          </a:p>
        </p:txBody>
      </p: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5734050" y="1931988"/>
            <a:ext cx="520700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graphicFrame>
        <p:nvGraphicFramePr>
          <p:cNvPr id="21628" name="Group 124"/>
          <p:cNvGraphicFramePr>
            <a:graphicFrameLocks noGrp="1"/>
          </p:cNvGraphicFramePr>
          <p:nvPr/>
        </p:nvGraphicFramePr>
        <p:xfrm>
          <a:off x="4038600" y="4827588"/>
          <a:ext cx="4038600" cy="1283018"/>
        </p:xfrm>
        <a:graphic>
          <a:graphicData uri="http://schemas.openxmlformats.org/drawingml/2006/table">
            <a:tbl>
              <a:tblPr/>
              <a:tblGrid>
                <a:gridCol w="1676400"/>
                <a:gridCol w="762000"/>
                <a:gridCol w="1295400"/>
                <a:gridCol w="304800"/>
              </a:tblGrid>
              <a:tr h="315913"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Actions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map-reduce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3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pig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3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streaming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3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3D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sub-workflow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pipes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3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9E9"/>
                    </a:solidFill>
                  </a:tcPr>
                </a:tc>
              </a:tr>
            </a:tbl>
          </a:graphicData>
        </a:graphic>
      </p:graphicFrame>
      <p:cxnSp>
        <p:nvCxnSpPr>
          <p:cNvPr id="22582" name="Straight Connector 29"/>
          <p:cNvCxnSpPr>
            <a:cxnSpLocks noChangeShapeType="1"/>
          </p:cNvCxnSpPr>
          <p:nvPr/>
        </p:nvCxnSpPr>
        <p:spPr bwMode="auto">
          <a:xfrm rot="5400000">
            <a:off x="2133601" y="3379787"/>
            <a:ext cx="762000" cy="3175"/>
          </a:xfrm>
          <a:prstGeom prst="line">
            <a:avLst/>
          </a:prstGeom>
          <a:noFill/>
          <a:ln w="38100">
            <a:solidFill>
              <a:srgbClr val="FBDF53"/>
            </a:solidFill>
            <a:prstDash val="sysDash"/>
            <a:round/>
            <a:headEnd/>
            <a:tailEnd/>
          </a:ln>
        </p:spPr>
      </p:cxnSp>
      <p:cxnSp>
        <p:nvCxnSpPr>
          <p:cNvPr id="22583" name="Straight Connector 30"/>
          <p:cNvCxnSpPr>
            <a:cxnSpLocks noChangeShapeType="1"/>
          </p:cNvCxnSpPr>
          <p:nvPr/>
        </p:nvCxnSpPr>
        <p:spPr bwMode="auto">
          <a:xfrm rot="5400000">
            <a:off x="2896394" y="3378994"/>
            <a:ext cx="762000" cy="1588"/>
          </a:xfrm>
          <a:prstGeom prst="line">
            <a:avLst/>
          </a:prstGeom>
          <a:noFill/>
          <a:ln w="38100">
            <a:solidFill>
              <a:srgbClr val="FBDF53"/>
            </a:solidFill>
            <a:prstDash val="sysDash"/>
            <a:round/>
            <a:headEnd/>
            <a:tailEnd/>
          </a:ln>
        </p:spPr>
      </p:cxnSp>
      <p:cxnSp>
        <p:nvCxnSpPr>
          <p:cNvPr id="22584" name="Straight Connector 31"/>
          <p:cNvCxnSpPr>
            <a:cxnSpLocks noChangeShapeType="1"/>
          </p:cNvCxnSpPr>
          <p:nvPr/>
        </p:nvCxnSpPr>
        <p:spPr bwMode="auto">
          <a:xfrm rot="5400000">
            <a:off x="7620001" y="3074987"/>
            <a:ext cx="457200" cy="3175"/>
          </a:xfrm>
          <a:prstGeom prst="line">
            <a:avLst/>
          </a:prstGeom>
          <a:noFill/>
          <a:ln w="38100">
            <a:solidFill>
              <a:srgbClr val="FBDF53"/>
            </a:solidFill>
            <a:prstDash val="sysDash"/>
            <a:round/>
            <a:headEnd/>
            <a:tailEnd/>
          </a:ln>
        </p:spPr>
      </p:cxnSp>
      <p:cxnSp>
        <p:nvCxnSpPr>
          <p:cNvPr id="22585" name="Straight Connector 33"/>
          <p:cNvCxnSpPr>
            <a:cxnSpLocks noChangeShapeType="1"/>
          </p:cNvCxnSpPr>
          <p:nvPr/>
        </p:nvCxnSpPr>
        <p:spPr bwMode="auto">
          <a:xfrm rot="5400000">
            <a:off x="7620794" y="3759994"/>
            <a:ext cx="457200" cy="1588"/>
          </a:xfrm>
          <a:prstGeom prst="line">
            <a:avLst/>
          </a:prstGeom>
          <a:noFill/>
          <a:ln w="38100">
            <a:solidFill>
              <a:srgbClr val="FBDF53"/>
            </a:solidFill>
            <a:prstDash val="sysDash"/>
            <a:round/>
            <a:headEnd/>
            <a:tailEnd/>
          </a:ln>
        </p:spPr>
      </p:cxnSp>
      <p:sp>
        <p:nvSpPr>
          <p:cNvPr id="22586" name="TextBox 36"/>
          <p:cNvSpPr txBox="1">
            <a:spLocks noChangeArrowheads="1"/>
          </p:cNvSpPr>
          <p:nvPr/>
        </p:nvSpPr>
        <p:spPr bwMode="auto">
          <a:xfrm>
            <a:off x="2667000" y="4903788"/>
            <a:ext cx="4540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latin typeface="Arial" charset="0"/>
                <a:ea typeface="ＭＳ Ｐゴシック" pitchFamily="34" charset="-128"/>
              </a:rPr>
              <a:t>OK</a:t>
            </a:r>
          </a:p>
        </p:txBody>
      </p:sp>
      <p:sp>
        <p:nvSpPr>
          <p:cNvPr id="22587" name="TextBox 37"/>
          <p:cNvSpPr txBox="1">
            <a:spLocks noChangeArrowheads="1"/>
          </p:cNvSpPr>
          <p:nvPr/>
        </p:nvSpPr>
        <p:spPr bwMode="auto">
          <a:xfrm>
            <a:off x="2290763" y="5662613"/>
            <a:ext cx="8334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latin typeface="Arial" charset="0"/>
                <a:ea typeface="ＭＳ Ｐゴシック" pitchFamily="34" charset="-128"/>
              </a:rPr>
              <a:t>ERROR</a:t>
            </a:r>
          </a:p>
        </p:txBody>
      </p: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5400000">
            <a:off x="2028032" y="5825331"/>
            <a:ext cx="457200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4323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21065" cy="1083309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Oozie</a:t>
            </a:r>
            <a:r>
              <a:rPr lang="en-US" sz="2800" dirty="0" smtClean="0">
                <a:solidFill>
                  <a:schemeClr val="tx1"/>
                </a:solidFill>
              </a:rPr>
              <a:t> Map-Reduce </a:t>
            </a:r>
            <a:r>
              <a:rPr lang="en-US" sz="2800" dirty="0" err="1" smtClean="0">
                <a:solidFill>
                  <a:schemeClr val="tx1"/>
                </a:solidFill>
              </a:rPr>
              <a:t>Wordcount</a:t>
            </a:r>
            <a:r>
              <a:rPr lang="en-US" sz="2800" dirty="0" smtClean="0">
                <a:solidFill>
                  <a:schemeClr val="tx1"/>
                </a:solidFill>
              </a:rPr>
              <a:t> Workflow</a:t>
            </a:r>
          </a:p>
        </p:txBody>
      </p:sp>
      <p:sp>
        <p:nvSpPr>
          <p:cNvPr id="23553" name="Content Placeholder 2"/>
          <p:cNvSpPr>
            <a:spLocks noGrp="1"/>
          </p:cNvSpPr>
          <p:nvPr>
            <p:ph idx="4294967295"/>
          </p:nvPr>
        </p:nvSpPr>
        <p:spPr>
          <a:xfrm>
            <a:off x="0" y="923925"/>
            <a:ext cx="8724900" cy="5553075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sz="1000" b="1" dirty="0" smtClean="0">
                <a:latin typeface="Courier"/>
              </a:rPr>
              <a:t>&lt;workflow-app name=’</a:t>
            </a:r>
            <a:r>
              <a:rPr lang="en-US" sz="1000" b="1" dirty="0" err="1" smtClean="0">
                <a:latin typeface="Courier"/>
              </a:rPr>
              <a:t>wordcount-wf</a:t>
            </a:r>
            <a:r>
              <a:rPr lang="en-US" sz="1000" b="1" dirty="0" smtClean="0">
                <a:latin typeface="Courier"/>
              </a:rPr>
              <a:t>’&gt;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latin typeface="Courier"/>
              </a:rPr>
              <a:t>  &lt;start to=‘</a:t>
            </a:r>
            <a:r>
              <a:rPr lang="en-US" sz="1000" b="1" dirty="0" err="1" smtClean="0">
                <a:latin typeface="Courier"/>
              </a:rPr>
              <a:t>wordcount</a:t>
            </a:r>
            <a:r>
              <a:rPr lang="en-US" sz="1000" b="1" dirty="0" smtClean="0">
                <a:latin typeface="Courier"/>
              </a:rPr>
              <a:t>’/&gt;</a:t>
            </a:r>
          </a:p>
          <a:p>
            <a:pPr eaLnBrk="1" hangingPunct="1">
              <a:buFontTx/>
              <a:buNone/>
            </a:pPr>
            <a:endParaRPr lang="en-US" sz="1000" b="1" dirty="0" smtClean="0">
              <a:latin typeface="Courier"/>
            </a:endParaRPr>
          </a:p>
          <a:p>
            <a:pPr eaLnBrk="1" hangingPunct="1">
              <a:buFontTx/>
              <a:buNone/>
            </a:pPr>
            <a:r>
              <a:rPr lang="en-US" sz="1000" b="1" dirty="0" smtClean="0">
                <a:latin typeface="Courier"/>
              </a:rPr>
              <a:t>  &lt;action name=’</a:t>
            </a:r>
            <a:r>
              <a:rPr lang="en-US" sz="1000" b="1" dirty="0" err="1" smtClean="0">
                <a:latin typeface="Courier"/>
              </a:rPr>
              <a:t>wordcount</a:t>
            </a:r>
            <a:r>
              <a:rPr lang="en-US" sz="1000" b="1" dirty="0" smtClean="0">
                <a:latin typeface="Courier"/>
              </a:rPr>
              <a:t>'&gt;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&lt;map-reduce&gt;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&lt;job-tracker&gt;foo.com:9001&lt;/job-tracker&gt;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&lt;name-node&gt;</a:t>
            </a:r>
            <a:r>
              <a:rPr lang="en-US" sz="1000" b="1" dirty="0" err="1" smtClean="0">
                <a:solidFill>
                  <a:srgbClr val="0000FF"/>
                </a:solidFill>
                <a:latin typeface="Courier"/>
              </a:rPr>
              <a:t>hdfs</a:t>
            </a: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://bar.com:9000&lt;/name-node&gt;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&lt;job-xml&gt;</a:t>
            </a:r>
            <a:r>
              <a:rPr lang="en-US" sz="1000" b="1" dirty="0" err="1" smtClean="0">
                <a:solidFill>
                  <a:srgbClr val="0000FF"/>
                </a:solidFill>
                <a:latin typeface="Courier"/>
              </a:rPr>
              <a:t>wordcount.xml</a:t>
            </a: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&lt;/job-xml&gt;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&lt;configuration&gt;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  &lt;property&gt;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     &lt;name&gt;</a:t>
            </a:r>
            <a:r>
              <a:rPr lang="en-US" sz="1000" b="1" dirty="0" err="1" smtClean="0">
                <a:solidFill>
                  <a:srgbClr val="0000FF"/>
                </a:solidFill>
                <a:latin typeface="Courier"/>
              </a:rPr>
              <a:t>mapred.input.dir</a:t>
            </a: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&lt;/name&gt;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     &lt;value&gt;</a:t>
            </a:r>
            <a:r>
              <a:rPr lang="en-US" sz="1000" b="1" dirty="0" smtClean="0">
                <a:solidFill>
                  <a:srgbClr val="FF0000"/>
                </a:solidFill>
                <a:latin typeface="Courier"/>
              </a:rPr>
              <a:t>${</a:t>
            </a:r>
            <a:r>
              <a:rPr lang="en-US" sz="1000" b="1" dirty="0" err="1" smtClean="0">
                <a:solidFill>
                  <a:srgbClr val="FF0000"/>
                </a:solidFill>
                <a:latin typeface="Courier"/>
              </a:rPr>
              <a:t>inputDir</a:t>
            </a:r>
            <a:r>
              <a:rPr lang="en-US" sz="1000" b="1" dirty="0" smtClean="0">
                <a:solidFill>
                  <a:srgbClr val="FF0000"/>
                </a:solidFill>
                <a:latin typeface="Courier"/>
              </a:rPr>
              <a:t>}</a:t>
            </a: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&lt;/value&gt;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  &lt;/property&gt;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  &lt;property&gt;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     &lt;name&gt;</a:t>
            </a:r>
            <a:r>
              <a:rPr lang="en-US" sz="1000" b="1" dirty="0" err="1" smtClean="0">
                <a:solidFill>
                  <a:srgbClr val="0000FF"/>
                </a:solidFill>
                <a:latin typeface="Courier"/>
              </a:rPr>
              <a:t>mapred.output.dir</a:t>
            </a: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&lt;/name&gt;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     &lt;value&gt;</a:t>
            </a:r>
            <a:r>
              <a:rPr lang="en-US" sz="1000" b="1" dirty="0" smtClean="0">
                <a:solidFill>
                  <a:srgbClr val="FF0000"/>
                </a:solidFill>
                <a:latin typeface="Courier"/>
              </a:rPr>
              <a:t>${</a:t>
            </a:r>
            <a:r>
              <a:rPr lang="en-US" sz="1000" b="1" dirty="0" err="1" smtClean="0">
                <a:solidFill>
                  <a:srgbClr val="FF0000"/>
                </a:solidFill>
                <a:latin typeface="Courier"/>
              </a:rPr>
              <a:t>outputDir</a:t>
            </a:r>
            <a:r>
              <a:rPr lang="en-US" sz="1000" b="1" dirty="0" smtClean="0">
                <a:solidFill>
                  <a:srgbClr val="FF0000"/>
                </a:solidFill>
                <a:latin typeface="Courier"/>
              </a:rPr>
              <a:t>}</a:t>
            </a: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&lt;/value&gt;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  &lt;/property&gt;    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  &lt;/configuration&gt;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solidFill>
                  <a:srgbClr val="0000FF"/>
                </a:solidFill>
                <a:latin typeface="Courier"/>
              </a:rPr>
              <a:t>    &lt;/map-reduce&gt;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latin typeface="Courier"/>
              </a:rPr>
              <a:t>    &lt;ok to=’end'/&gt;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latin typeface="Courier"/>
              </a:rPr>
              <a:t>    &lt;error to=’kill'/&gt;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latin typeface="Courier"/>
              </a:rPr>
              <a:t>  &lt;/action&gt;</a:t>
            </a:r>
          </a:p>
          <a:p>
            <a:pPr eaLnBrk="1" hangingPunct="1">
              <a:buFontTx/>
              <a:buNone/>
            </a:pPr>
            <a:endParaRPr lang="en-US" sz="1000" b="1" dirty="0" smtClean="0">
              <a:latin typeface="Courier"/>
            </a:endParaRPr>
          </a:p>
          <a:p>
            <a:pPr eaLnBrk="1" hangingPunct="1">
              <a:buFontTx/>
              <a:buNone/>
            </a:pPr>
            <a:r>
              <a:rPr lang="en-US" sz="1000" b="1" dirty="0" smtClean="0">
                <a:latin typeface="Courier"/>
              </a:rPr>
              <a:t>  &lt;kill name=‘kill’/&gt;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latin typeface="Courier"/>
              </a:rPr>
              <a:t>  &lt;end name=‘end’/&gt;</a:t>
            </a:r>
          </a:p>
          <a:p>
            <a:pPr eaLnBrk="1" hangingPunct="1">
              <a:buFontTx/>
              <a:buNone/>
            </a:pPr>
            <a:r>
              <a:rPr lang="en-US" sz="1000" b="1" dirty="0" smtClean="0">
                <a:latin typeface="Courier"/>
              </a:rPr>
              <a:t>&lt;/workflow-app&gt;</a:t>
            </a:r>
          </a:p>
          <a:p>
            <a:pPr>
              <a:buFontTx/>
              <a:buNone/>
            </a:pPr>
            <a:endParaRPr lang="en-US" sz="1000" b="1" dirty="0" smtClean="0"/>
          </a:p>
        </p:txBody>
      </p:sp>
      <p:sp>
        <p:nvSpPr>
          <p:cNvPr id="4" name="Oval Callout 3"/>
          <p:cNvSpPr/>
          <p:nvPr/>
        </p:nvSpPr>
        <p:spPr bwMode="auto">
          <a:xfrm>
            <a:off x="6553200" y="3352800"/>
            <a:ext cx="2209800" cy="1244600"/>
          </a:xfrm>
          <a:prstGeom prst="wedgeEllipseCallout">
            <a:avLst>
              <a:gd name="adj1" fmla="val -232312"/>
              <a:gd name="adj2" fmla="val -11154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r>
              <a:rPr lang="en-US" sz="140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Defines M/R, </a:t>
            </a:r>
            <a:br>
              <a:rPr lang="en-US" sz="140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</a:br>
            <a:r>
              <a:rPr lang="en-US" sz="140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K/V classes,</a:t>
            </a:r>
          </a:p>
          <a:p>
            <a:pPr eaLnBrk="0" hangingPunct="0">
              <a:defRPr/>
            </a:pPr>
            <a:r>
              <a:rPr lang="en-US" sz="140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etc.</a:t>
            </a:r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4664075" y="1030288"/>
            <a:ext cx="4156075" cy="1676400"/>
            <a:chOff x="2938" y="649"/>
            <a:chExt cx="2618" cy="1056"/>
          </a:xfrm>
        </p:grpSpPr>
        <p:sp>
          <p:nvSpPr>
            <p:cNvPr id="6" name="Oval 5"/>
            <p:cNvSpPr/>
            <p:nvPr/>
          </p:nvSpPr>
          <p:spPr bwMode="auto">
            <a:xfrm>
              <a:off x="2976" y="672"/>
              <a:ext cx="434" cy="38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00" b="1">
                  <a:solidFill>
                    <a:srgbClr val="000000"/>
                  </a:solidFill>
                  <a:ea typeface="ＭＳ Ｐゴシック" charset="-128"/>
                  <a:cs typeface="ＭＳ Ｐゴシック" charset="-128"/>
                </a:rPr>
                <a:t>Start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935" y="672"/>
              <a:ext cx="577" cy="387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00" b="1">
                  <a:solidFill>
                    <a:srgbClr val="000000"/>
                  </a:solidFill>
                  <a:ea typeface="ＭＳ Ｐゴシック" charset="-128"/>
                  <a:cs typeface="ＭＳ Ｐゴシック" charset="-128"/>
                </a:rPr>
                <a:t>M-R</a:t>
              </a:r>
            </a:p>
            <a:p>
              <a:pPr algn="ctr" eaLnBrk="0" hangingPunct="0">
                <a:defRPr/>
              </a:pPr>
              <a:r>
                <a:rPr lang="en-US" sz="1000" b="1">
                  <a:solidFill>
                    <a:srgbClr val="000000"/>
                  </a:solidFill>
                  <a:ea typeface="ＭＳ Ｐゴシック" charset="-128"/>
                  <a:cs typeface="ＭＳ Ｐゴシック" charset="-128"/>
                </a:rPr>
                <a:t>wordcount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088" y="672"/>
              <a:ext cx="434" cy="386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00" b="1">
                  <a:solidFill>
                    <a:srgbClr val="000000"/>
                  </a:solidFill>
                  <a:ea typeface="ＭＳ Ｐゴシック" charset="-128"/>
                  <a:cs typeface="ＭＳ Ｐゴシック" charset="-128"/>
                </a:rPr>
                <a:t>End</a:t>
              </a:r>
            </a:p>
          </p:txBody>
        </p:sp>
        <p:cxnSp>
          <p:nvCxnSpPr>
            <p:cNvPr id="9" name="Straight Arrow Connector 8"/>
            <p:cNvCxnSpPr>
              <a:cxnSpLocks noChangeShapeType="1"/>
            </p:cNvCxnSpPr>
            <p:nvPr/>
          </p:nvCxnSpPr>
          <p:spPr bwMode="auto">
            <a:xfrm>
              <a:off x="3410" y="866"/>
              <a:ext cx="525" cy="1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0" name="Straight Arrow Connector 9"/>
            <p:cNvCxnSpPr>
              <a:cxnSpLocks noChangeShapeType="1"/>
            </p:cNvCxnSpPr>
            <p:nvPr/>
          </p:nvCxnSpPr>
          <p:spPr bwMode="auto">
            <a:xfrm flipV="1">
              <a:off x="4512" y="865"/>
              <a:ext cx="576" cy="1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3568" name="TextBox 22"/>
            <p:cNvSpPr txBox="1">
              <a:spLocks noChangeArrowheads="1"/>
            </p:cNvSpPr>
            <p:nvPr/>
          </p:nvSpPr>
          <p:spPr bwMode="auto">
            <a:xfrm>
              <a:off x="4565" y="720"/>
              <a:ext cx="230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900" b="1">
                  <a:latin typeface="Arial" charset="0"/>
                  <a:ea typeface="ＭＳ Ｐゴシック" pitchFamily="34" charset="-128"/>
                </a:rPr>
                <a:t>OK</a:t>
              </a:r>
            </a:p>
            <a:p>
              <a:pPr algn="ctr" eaLnBrk="0" hangingPunct="0"/>
              <a:endParaRPr lang="en-US" sz="900" b="1">
                <a:latin typeface="Arial" charset="0"/>
                <a:ea typeface="ＭＳ Ｐゴシック" pitchFamily="34" charset="-128"/>
              </a:endParaRPr>
            </a:p>
            <a:p>
              <a:pPr algn="ctr" eaLnBrk="0" hangingPunct="0"/>
              <a:endParaRPr lang="en-US" sz="900" b="1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3569" name="TextBox 22"/>
            <p:cNvSpPr txBox="1">
              <a:spLocks noChangeArrowheads="1"/>
            </p:cNvSpPr>
            <p:nvPr/>
          </p:nvSpPr>
          <p:spPr bwMode="auto">
            <a:xfrm>
              <a:off x="3504" y="723"/>
              <a:ext cx="282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900" b="1">
                  <a:latin typeface="Arial" charset="0"/>
                  <a:ea typeface="ＭＳ Ｐゴシック" pitchFamily="34" charset="-128"/>
                </a:rPr>
                <a:t>Start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008" y="1272"/>
              <a:ext cx="434" cy="386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000" b="1">
                  <a:solidFill>
                    <a:srgbClr val="000000"/>
                  </a:solidFill>
                  <a:ea typeface="ＭＳ Ｐゴシック" charset="-128"/>
                  <a:cs typeface="ＭＳ Ｐゴシック" charset="-128"/>
                </a:rPr>
                <a:t>Kill</a:t>
              </a:r>
            </a:p>
          </p:txBody>
        </p:sp>
        <p:cxnSp>
          <p:nvCxnSpPr>
            <p:cNvPr id="14" name="Straight Arrow Connector 13"/>
            <p:cNvCxnSpPr>
              <a:cxnSpLocks noChangeShapeType="1"/>
            </p:cNvCxnSpPr>
            <p:nvPr/>
          </p:nvCxnSpPr>
          <p:spPr bwMode="auto">
            <a:xfrm rot="16200000" flipH="1">
              <a:off x="4117" y="1166"/>
              <a:ext cx="216" cy="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3574" name="TextBox 22"/>
            <p:cNvSpPr txBox="1">
              <a:spLocks noChangeArrowheads="1"/>
            </p:cNvSpPr>
            <p:nvPr/>
          </p:nvSpPr>
          <p:spPr bwMode="auto">
            <a:xfrm>
              <a:off x="4274" y="1107"/>
              <a:ext cx="379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900" b="1">
                  <a:latin typeface="Arial" charset="0"/>
                  <a:ea typeface="ＭＳ Ｐゴシック" pitchFamily="34" charset="-128"/>
                </a:rPr>
                <a:t>ERROR</a:t>
              </a:r>
            </a:p>
            <a:p>
              <a:pPr algn="ctr" eaLnBrk="0" hangingPunct="0"/>
              <a:endParaRPr lang="en-US" sz="900" b="1">
                <a:latin typeface="Arial" charset="0"/>
                <a:ea typeface="ＭＳ Ｐゴシック" pitchFamily="34" charset="-128"/>
              </a:endParaRPr>
            </a:p>
            <a:p>
              <a:pPr algn="ctr" eaLnBrk="0" hangingPunct="0"/>
              <a:endParaRPr lang="en-US" sz="900" b="1">
                <a:latin typeface="Arial" charset="0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24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21065" cy="1083309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Components needed to launch workflow</a:t>
            </a:r>
          </a:p>
        </p:txBody>
      </p:sp>
      <p:sp>
        <p:nvSpPr>
          <p:cNvPr id="4" name="Cloud Callout 3"/>
          <p:cNvSpPr>
            <a:spLocks noChangeArrowheads="1"/>
          </p:cNvSpPr>
          <p:nvPr/>
        </p:nvSpPr>
        <p:spPr bwMode="auto">
          <a:xfrm>
            <a:off x="3962400" y="1981200"/>
            <a:ext cx="4876800" cy="1676400"/>
          </a:xfrm>
          <a:prstGeom prst="cloudCallout">
            <a:avLst>
              <a:gd name="adj1" fmla="val -23958"/>
              <a:gd name="adj2" fmla="val 34574"/>
            </a:avLst>
          </a:prstGeom>
          <a:solidFill>
            <a:srgbClr val="6FB7D7">
              <a:alpha val="12157"/>
            </a:srgbClr>
          </a:solidFill>
          <a:ln w="9525">
            <a:solidFill>
              <a:srgbClr val="287A9E">
                <a:alpha val="54901"/>
              </a:srgb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sz="2500" b="1" dirty="0">
                <a:latin typeface="+mn-lt"/>
                <a:cs typeface="+mn-cs"/>
              </a:rPr>
              <a:t>HDFS</a:t>
            </a:r>
          </a:p>
        </p:txBody>
      </p:sp>
      <p:sp>
        <p:nvSpPr>
          <p:cNvPr id="5" name="Cube 4"/>
          <p:cNvSpPr>
            <a:spLocks noChangeArrowheads="1"/>
          </p:cNvSpPr>
          <p:nvPr/>
        </p:nvSpPr>
        <p:spPr bwMode="auto">
          <a:xfrm>
            <a:off x="990600" y="2895600"/>
            <a:ext cx="1295400" cy="1143000"/>
          </a:xfrm>
          <a:prstGeom prst="cube">
            <a:avLst>
              <a:gd name="adj" fmla="val 25000"/>
            </a:avLst>
          </a:prstGeom>
          <a:gradFill rotWithShape="1">
            <a:gsLst>
              <a:gs pos="0">
                <a:srgbClr val="9FD0F5"/>
              </a:gs>
              <a:gs pos="100000">
                <a:srgbClr val="1B83B0"/>
              </a:gs>
            </a:gsLst>
            <a:lin ang="5400000"/>
          </a:gradFill>
          <a:ln w="9525">
            <a:solidFill>
              <a:srgbClr val="287A9E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1" dirty="0">
                <a:solidFill>
                  <a:schemeClr val="lt1"/>
                </a:solidFill>
                <a:latin typeface="+mn-lt"/>
                <a:cs typeface="+mn-cs"/>
              </a:rPr>
              <a:t>G/W</a:t>
            </a:r>
          </a:p>
        </p:txBody>
      </p:sp>
      <p:sp>
        <p:nvSpPr>
          <p:cNvPr id="24580" name="TextBox 6"/>
          <p:cNvSpPr txBox="1">
            <a:spLocks noChangeArrowheads="1"/>
          </p:cNvSpPr>
          <p:nvPr/>
        </p:nvSpPr>
        <p:spPr bwMode="auto">
          <a:xfrm>
            <a:off x="4495800" y="3810000"/>
            <a:ext cx="434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5867400" y="3084513"/>
            <a:ext cx="3200400" cy="1938337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8" lvl="2" indent="-182563">
              <a:buFont typeface="Wingdings" pitchFamily="2" charset="2"/>
              <a:buChar char="§"/>
            </a:pPr>
            <a:r>
              <a:rPr lang="en-US" sz="2000" b="1">
                <a:latin typeface="Courier"/>
                <a:ea typeface="ＭＳ Ｐゴシック" pitchFamily="34" charset="-128"/>
              </a:rPr>
              <a:t>workflow.xml</a:t>
            </a:r>
          </a:p>
          <a:p>
            <a:pPr marL="90488" lvl="2" indent="-182563">
              <a:buFont typeface="Wingdings" pitchFamily="2" charset="2"/>
              <a:buChar char="§"/>
            </a:pPr>
            <a:r>
              <a:rPr lang="en-US" sz="2000" b="1">
                <a:latin typeface="Courier"/>
                <a:ea typeface="ＭＳ Ｐゴシック" pitchFamily="34" charset="-128"/>
              </a:rPr>
              <a:t>lib directory</a:t>
            </a:r>
          </a:p>
          <a:p>
            <a:pPr marL="547688" lvl="3" indent="-182563">
              <a:buFont typeface="Wingdings" pitchFamily="2" charset="2"/>
              <a:buChar char="§"/>
            </a:pPr>
            <a:r>
              <a:rPr lang="en-US" sz="2000" b="1">
                <a:latin typeface="Courier"/>
                <a:ea typeface="ＭＳ Ｐゴシック" pitchFamily="34" charset="-128"/>
              </a:rPr>
              <a:t>JAR and</a:t>
            </a:r>
            <a:r>
              <a:rPr lang="en-US" sz="2000" b="1">
                <a:latin typeface="Arial" charset="0"/>
                <a:ea typeface="ＭＳ Ｐゴシック" pitchFamily="34" charset="-128"/>
              </a:rPr>
              <a:t> so files</a:t>
            </a:r>
          </a:p>
          <a:p>
            <a:pPr marL="90488" lvl="2" indent="-182563">
              <a:buFont typeface="Wingdings" pitchFamily="2" charset="2"/>
              <a:buChar char="§"/>
            </a:pPr>
            <a:r>
              <a:rPr lang="en-US" sz="2000" b="1">
                <a:latin typeface="Arial" charset="0"/>
                <a:ea typeface="ＭＳ Ｐゴシック" pitchFamily="34" charset="-128"/>
              </a:rPr>
              <a:t>pig script</a:t>
            </a:r>
          </a:p>
          <a:p>
            <a:pPr marL="90488" lvl="2" indent="-182563">
              <a:buFont typeface="Wingdings" pitchFamily="2" charset="2"/>
              <a:buChar char="§"/>
            </a:pPr>
            <a:r>
              <a:rPr lang="en-US" sz="2000" b="1">
                <a:latin typeface="Arial" charset="0"/>
                <a:ea typeface="ＭＳ Ｐゴシック" pitchFamily="34" charset="-128"/>
              </a:rPr>
              <a:t>etc</a:t>
            </a:r>
          </a:p>
          <a:p>
            <a:pPr marL="90488" indent="-182563">
              <a:buFont typeface="Wingdings" pitchFamily="2" charset="2"/>
              <a:buChar char="§"/>
            </a:pPr>
            <a:endParaRPr lang="en-US" sz="20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4582" name="TextBox 8"/>
          <p:cNvSpPr txBox="1">
            <a:spLocks noChangeArrowheads="1"/>
          </p:cNvSpPr>
          <p:nvPr/>
        </p:nvSpPr>
        <p:spPr bwMode="auto">
          <a:xfrm>
            <a:off x="533400" y="4029075"/>
            <a:ext cx="2743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8" lvl="2" indent="-182563"/>
            <a:r>
              <a:rPr lang="en-US" sz="1800" b="1">
                <a:solidFill>
                  <a:srgbClr val="FF0000"/>
                </a:solidFill>
                <a:latin typeface="Courier"/>
                <a:ea typeface="ＭＳ Ｐゴシック" pitchFamily="34" charset="-128"/>
              </a:rPr>
              <a:t>.properties file</a:t>
            </a:r>
          </a:p>
          <a:p>
            <a:pPr marL="90488" lvl="2" indent="-182563"/>
            <a:r>
              <a:rPr lang="en-US" sz="1800" b="1">
                <a:solidFill>
                  <a:srgbClr val="FF0000"/>
                </a:solidFill>
                <a:latin typeface="Courier"/>
                <a:ea typeface="ＭＳ Ｐゴシック" pitchFamily="34" charset="-128"/>
              </a:rPr>
              <a:t> </a:t>
            </a:r>
          </a:p>
          <a:p>
            <a:pPr marL="547688" lvl="3" indent="-182563">
              <a:buFont typeface="Wingdings" pitchFamily="2" charset="2"/>
              <a:buChar char="§"/>
            </a:pPr>
            <a:endParaRPr lang="en-US" sz="1800" b="1">
              <a:solidFill>
                <a:srgbClr val="FF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24583" name="TextBox 13"/>
          <p:cNvSpPr txBox="1">
            <a:spLocks noChangeArrowheads="1"/>
          </p:cNvSpPr>
          <p:nvPr/>
        </p:nvSpPr>
        <p:spPr bwMode="auto">
          <a:xfrm>
            <a:off x="533400" y="4419600"/>
            <a:ext cx="4038600" cy="2062163"/>
          </a:xfrm>
          <a:prstGeom prst="rect">
            <a:avLst/>
          </a:prstGeom>
          <a:solidFill>
            <a:schemeClr val="bg1"/>
          </a:solidFill>
          <a:ln w="9525">
            <a:noFill/>
            <a:prstDash val="sysDash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latin typeface="Arial" charset="0"/>
                <a:ea typeface="ＭＳ Ｐゴシック" pitchFamily="34" charset="-128"/>
              </a:rPr>
              <a:t>oozie.wf.application.path</a:t>
            </a:r>
            <a:br>
              <a:rPr lang="en-US" sz="1800" b="1">
                <a:latin typeface="Arial" charset="0"/>
                <a:ea typeface="ＭＳ Ｐゴシック" pitchFamily="34" charset="-128"/>
              </a:rPr>
            </a:br>
            <a:r>
              <a:rPr lang="en-US" sz="1800">
                <a:latin typeface="Arial" charset="0"/>
                <a:ea typeface="ＭＳ Ｐゴシック" pitchFamily="34" charset="-128"/>
              </a:rPr>
              <a:t>=</a:t>
            </a:r>
            <a:r>
              <a:rPr lang="en-US" sz="1400">
                <a:latin typeface="Arial" charset="0"/>
                <a:ea typeface="ＭＳ Ｐゴシック" pitchFamily="34" charset="-128"/>
              </a:rPr>
              <a:t>hdfs://axoniteblue-nn1.blue.ygrid.yahoo.com:8020/user/your_id/oozie/</a:t>
            </a:r>
          </a:p>
          <a:p>
            <a:endParaRPr lang="en-US" sz="1800" b="1">
              <a:latin typeface="Arial" charset="0"/>
              <a:ea typeface="ＭＳ Ｐゴシック" pitchFamily="34" charset="-128"/>
            </a:endParaRPr>
          </a:p>
          <a:p>
            <a:r>
              <a:rPr lang="en-US" sz="1800" b="1">
                <a:latin typeface="Arial" charset="0"/>
                <a:ea typeface="ＭＳ Ｐゴシック" pitchFamily="34" charset="-128"/>
              </a:rPr>
              <a:t>Other parameters;</a:t>
            </a:r>
          </a:p>
          <a:p>
            <a:r>
              <a:rPr lang="en-US" sz="1400">
                <a:latin typeface="Arial" charset="0"/>
                <a:ea typeface="ＭＳ Ｐゴシック" pitchFamily="34" charset="-128"/>
              </a:rPr>
              <a:t>JobTracker = ****</a:t>
            </a:r>
          </a:p>
          <a:p>
            <a:r>
              <a:rPr lang="en-US" sz="1400">
                <a:latin typeface="Arial" charset="0"/>
                <a:ea typeface="ＭＳ Ｐゴシック" pitchFamily="34" charset="-128"/>
              </a:rPr>
              <a:t>NameNode = ****</a:t>
            </a:r>
          </a:p>
          <a:p>
            <a:r>
              <a:rPr lang="en-US" sz="1400">
                <a:latin typeface="Arial" charset="0"/>
                <a:ea typeface="ＭＳ Ｐゴシック" pitchFamily="34" charset="-128"/>
              </a:rPr>
              <a:t>InputDir =  ****</a:t>
            </a: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3886200" y="3200400"/>
            <a:ext cx="1905000" cy="1676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4585" name="TextBox 22"/>
          <p:cNvSpPr txBox="1">
            <a:spLocks noChangeArrowheads="1"/>
          </p:cNvSpPr>
          <p:nvPr/>
        </p:nvSpPr>
        <p:spPr bwMode="auto">
          <a:xfrm>
            <a:off x="5181600" y="2667000"/>
            <a:ext cx="2895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latin typeface="Arial" charset="0"/>
                <a:ea typeface="ＭＳ Ｐゴシック" pitchFamily="34" charset="-128"/>
              </a:rPr>
              <a:t>e.g., /user/your_id/oozie</a:t>
            </a:r>
          </a:p>
        </p:txBody>
      </p:sp>
      <p:sp>
        <p:nvSpPr>
          <p:cNvPr id="25" name="Cube 24"/>
          <p:cNvSpPr>
            <a:spLocks noChangeArrowheads="1"/>
          </p:cNvSpPr>
          <p:nvPr/>
        </p:nvSpPr>
        <p:spPr bwMode="auto">
          <a:xfrm>
            <a:off x="1066800" y="990600"/>
            <a:ext cx="1295400" cy="1066800"/>
          </a:xfrm>
          <a:prstGeom prst="cube">
            <a:avLst>
              <a:gd name="adj" fmla="val 25000"/>
            </a:avLst>
          </a:prstGeom>
          <a:gradFill rotWithShape="1">
            <a:gsLst>
              <a:gs pos="0">
                <a:srgbClr val="9FD0F5"/>
              </a:gs>
              <a:gs pos="100000">
                <a:srgbClr val="1B83B0"/>
              </a:gs>
            </a:gsLst>
            <a:lin ang="5400000"/>
          </a:gradFill>
          <a:ln w="9525">
            <a:solidFill>
              <a:srgbClr val="287A9E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1" dirty="0" err="1">
                <a:solidFill>
                  <a:schemeClr val="lt1"/>
                </a:solidFill>
                <a:latin typeface="+mn-lt"/>
                <a:cs typeface="+mn-cs"/>
              </a:rPr>
              <a:t>Oozie</a:t>
            </a:r>
            <a:r>
              <a:rPr lang="en-US" sz="1800" b="1" dirty="0">
                <a:solidFill>
                  <a:schemeClr val="lt1"/>
                </a:solidFill>
                <a:latin typeface="+mn-lt"/>
                <a:cs typeface="+mn-cs"/>
              </a:rPr>
              <a:t> Server</a:t>
            </a:r>
          </a:p>
        </p:txBody>
      </p:sp>
      <p:sp>
        <p:nvSpPr>
          <p:cNvPr id="26" name="Folded Corner 25"/>
          <p:cNvSpPr>
            <a:spLocks noChangeArrowheads="1"/>
          </p:cNvSpPr>
          <p:nvPr/>
        </p:nvSpPr>
        <p:spPr bwMode="auto">
          <a:xfrm>
            <a:off x="457200" y="4419600"/>
            <a:ext cx="3962400" cy="2057400"/>
          </a:xfrm>
          <a:prstGeom prst="foldedCorne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42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Components needed to launch workflow</a:t>
            </a:r>
          </a:p>
        </p:txBody>
      </p:sp>
      <p:sp>
        <p:nvSpPr>
          <p:cNvPr id="5" name="Cube 4"/>
          <p:cNvSpPr>
            <a:spLocks noChangeArrowheads="1"/>
          </p:cNvSpPr>
          <p:nvPr/>
        </p:nvSpPr>
        <p:spPr bwMode="auto">
          <a:xfrm>
            <a:off x="838200" y="3048000"/>
            <a:ext cx="1600200" cy="1143000"/>
          </a:xfrm>
          <a:prstGeom prst="cube">
            <a:avLst>
              <a:gd name="adj" fmla="val 25000"/>
            </a:avLst>
          </a:prstGeom>
          <a:gradFill rotWithShape="1">
            <a:gsLst>
              <a:gs pos="0">
                <a:srgbClr val="9FD0F5"/>
              </a:gs>
              <a:gs pos="100000">
                <a:srgbClr val="1B83B0"/>
              </a:gs>
            </a:gsLst>
            <a:lin ang="5400000"/>
          </a:gradFill>
          <a:ln w="9525">
            <a:solidFill>
              <a:srgbClr val="287A9E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1">
                <a:solidFill>
                  <a:srgbClr val="FFFFFF"/>
                </a:solidFill>
                <a:latin typeface="Century Gothic" pitchFamily="34" charset="0"/>
                <a:ea typeface="ＭＳ Ｐゴシック" pitchFamily="34" charset="-128"/>
              </a:rPr>
              <a:t>Launcher</a:t>
            </a:r>
          </a:p>
        </p:txBody>
      </p:sp>
      <p:sp>
        <p:nvSpPr>
          <p:cNvPr id="6" name="Cube 5"/>
          <p:cNvSpPr>
            <a:spLocks noChangeArrowheads="1"/>
          </p:cNvSpPr>
          <p:nvPr/>
        </p:nvSpPr>
        <p:spPr bwMode="auto">
          <a:xfrm>
            <a:off x="1066800" y="1143000"/>
            <a:ext cx="1295400" cy="1066800"/>
          </a:xfrm>
          <a:prstGeom prst="cube">
            <a:avLst>
              <a:gd name="adj" fmla="val 25000"/>
            </a:avLst>
          </a:prstGeom>
          <a:gradFill rotWithShape="1">
            <a:gsLst>
              <a:gs pos="0">
                <a:srgbClr val="9FD0F5"/>
              </a:gs>
              <a:gs pos="100000">
                <a:srgbClr val="1B83B0"/>
              </a:gs>
            </a:gsLst>
            <a:lin ang="5400000"/>
          </a:gradFill>
          <a:ln w="9525">
            <a:solidFill>
              <a:srgbClr val="287A9E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1" dirty="0" err="1">
                <a:solidFill>
                  <a:schemeClr val="lt1"/>
                </a:solidFill>
                <a:latin typeface="+mn-lt"/>
                <a:cs typeface="+mn-cs"/>
              </a:rPr>
              <a:t>Oozie</a:t>
            </a:r>
            <a:r>
              <a:rPr lang="en-US" sz="1800" b="1" dirty="0">
                <a:solidFill>
                  <a:schemeClr val="lt1"/>
                </a:solidFill>
                <a:latin typeface="+mn-lt"/>
                <a:cs typeface="+mn-cs"/>
              </a:rPr>
              <a:t> Server</a:t>
            </a:r>
          </a:p>
        </p:txBody>
      </p:sp>
      <p:sp>
        <p:nvSpPr>
          <p:cNvPr id="25604" name="Content Placeholder 2"/>
          <p:cNvSpPr txBox="1">
            <a:spLocks/>
          </p:cNvSpPr>
          <p:nvPr/>
        </p:nvSpPr>
        <p:spPr bwMode="auto">
          <a:xfrm>
            <a:off x="3048000" y="1447800"/>
            <a:ext cx="6019800" cy="502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Clr>
                <a:srgbClr val="660066"/>
              </a:buClr>
              <a:buFont typeface="Wingdings" pitchFamily="2" charset="2"/>
              <a:buChar char="u"/>
            </a:pPr>
            <a:endParaRPr lang="en-US" sz="1500" b="1">
              <a:latin typeface="Courier"/>
              <a:ea typeface="ＭＳ Ｐゴシック" pitchFamily="34" charset="-128"/>
            </a:endParaRPr>
          </a:p>
          <a:p>
            <a:pPr>
              <a:buClr>
                <a:srgbClr val="660066"/>
              </a:buClr>
              <a:buFont typeface="Wingdings" pitchFamily="2" charset="2"/>
              <a:buChar char="u"/>
            </a:pPr>
            <a:r>
              <a:rPr lang="en-US" sz="2000" b="1">
                <a:latin typeface="Century Gothic" pitchFamily="34" charset="0"/>
                <a:ea typeface="ＭＳ Ｐゴシック" pitchFamily="34" charset="-128"/>
              </a:rPr>
              <a:t>Run Workflow Job </a:t>
            </a:r>
          </a:p>
          <a:p>
            <a:pPr>
              <a:buClr>
                <a:srgbClr val="660066"/>
              </a:buClr>
              <a:buFont typeface="Wingdings" pitchFamily="2" charset="2"/>
              <a:buChar char="u"/>
            </a:pPr>
            <a:endParaRPr lang="en-US" sz="2000" b="1">
              <a:latin typeface="Century Gothic" pitchFamily="34" charset="0"/>
              <a:ea typeface="ＭＳ Ｐゴシック" pitchFamily="34" charset="-128"/>
            </a:endParaRPr>
          </a:p>
          <a:p>
            <a:pPr>
              <a:buClr>
                <a:srgbClr val="660066"/>
              </a:buClr>
            </a:pPr>
            <a:r>
              <a:rPr lang="en-US" sz="1400" b="1">
                <a:latin typeface="Courier"/>
                <a:ea typeface="ＭＳ Ｐゴシック" pitchFamily="34" charset="-128"/>
              </a:rPr>
              <a:t>$ </a:t>
            </a:r>
            <a:r>
              <a:rPr lang="en-US" sz="1400" b="1">
                <a:solidFill>
                  <a:srgbClr val="010002"/>
                </a:solidFill>
                <a:latin typeface="Courier"/>
                <a:ea typeface="ＭＳ Ｐゴシック" pitchFamily="34" charset="-128"/>
              </a:rPr>
              <a:t>oozie job run -config </a:t>
            </a:r>
            <a:r>
              <a:rPr lang="en-US" sz="1400" b="1">
                <a:solidFill>
                  <a:srgbClr val="FF0000"/>
                </a:solidFill>
                <a:latin typeface="Courier"/>
                <a:ea typeface="ＭＳ Ｐゴシック" pitchFamily="34" charset="-128"/>
              </a:rPr>
              <a:t>job.properties </a:t>
            </a:r>
            <a:r>
              <a:rPr lang="en-US" sz="1400" b="1">
                <a:solidFill>
                  <a:srgbClr val="010002"/>
                </a:solidFill>
                <a:latin typeface="Courier"/>
                <a:ea typeface="ＭＳ Ｐゴシック" pitchFamily="34" charset="-128"/>
              </a:rPr>
              <a:t>-oozie http://oozieserver.com:4080/oozie/</a:t>
            </a:r>
          </a:p>
          <a:p>
            <a:pPr>
              <a:buClr>
                <a:srgbClr val="660066"/>
              </a:buClr>
            </a:pPr>
            <a:endParaRPr lang="en-US" sz="1400" b="1">
              <a:solidFill>
                <a:srgbClr val="010002"/>
              </a:solidFill>
              <a:latin typeface="Courier"/>
              <a:ea typeface="ＭＳ Ｐゴシック" pitchFamily="34" charset="-128"/>
            </a:endParaRPr>
          </a:p>
          <a:p>
            <a:pPr>
              <a:buClr>
                <a:srgbClr val="660066"/>
              </a:buClr>
            </a:pPr>
            <a:r>
              <a:rPr lang="en-US" sz="1400" b="1">
                <a:latin typeface="Courier"/>
                <a:ea typeface="ＭＳ Ｐゴシック" pitchFamily="34" charset="-128"/>
              </a:rPr>
              <a:t>Workflow ID:  00123-123456-oozie-wrkf-W</a:t>
            </a:r>
            <a:r>
              <a:rPr lang="en-US" sz="1500" b="1">
                <a:latin typeface="Courier"/>
                <a:ea typeface="ＭＳ Ｐゴシック" pitchFamily="34" charset="-128"/>
              </a:rPr>
              <a:t> </a:t>
            </a:r>
          </a:p>
          <a:p>
            <a:pPr>
              <a:buClr>
                <a:srgbClr val="660066"/>
              </a:buClr>
            </a:pPr>
            <a:endParaRPr lang="en-US" sz="1500" b="1">
              <a:latin typeface="Century Gothic" pitchFamily="34" charset="0"/>
              <a:ea typeface="ＭＳ Ｐゴシック" pitchFamily="34" charset="-128"/>
            </a:endParaRPr>
          </a:p>
          <a:p>
            <a:pPr>
              <a:buClr>
                <a:srgbClr val="660066"/>
              </a:buClr>
              <a:buFont typeface="Wingdings" pitchFamily="2" charset="2"/>
              <a:buChar char="u"/>
            </a:pPr>
            <a:r>
              <a:rPr lang="en-US" sz="2000" b="1">
                <a:latin typeface="Century Gothic" pitchFamily="34" charset="0"/>
                <a:ea typeface="ＭＳ Ｐゴシック" pitchFamily="34" charset="-128"/>
              </a:rPr>
              <a:t>Check Workflow Job Status</a:t>
            </a:r>
          </a:p>
          <a:p>
            <a:pPr>
              <a:buClr>
                <a:srgbClr val="660066"/>
              </a:buClr>
              <a:buFont typeface="Wingdings" pitchFamily="2" charset="2"/>
              <a:buChar char="u"/>
            </a:pPr>
            <a:endParaRPr lang="en-US" sz="2000" b="1">
              <a:latin typeface="Century Gothic" pitchFamily="34" charset="0"/>
              <a:ea typeface="ＭＳ Ｐゴシック" pitchFamily="34" charset="-128"/>
            </a:endParaRPr>
          </a:p>
          <a:p>
            <a:pPr>
              <a:buClr>
                <a:srgbClr val="660066"/>
              </a:buClr>
            </a:pPr>
            <a:r>
              <a:rPr lang="en-US" sz="1400" b="1">
                <a:latin typeface="Courier"/>
                <a:ea typeface="ＭＳ Ｐゴシック" pitchFamily="34" charset="-128"/>
              </a:rPr>
              <a:t>$ </a:t>
            </a:r>
            <a:r>
              <a:rPr lang="en-US" sz="1400" b="1">
                <a:solidFill>
                  <a:srgbClr val="010002"/>
                </a:solidFill>
                <a:latin typeface="Courier"/>
                <a:ea typeface="ＭＳ Ｐゴシック" pitchFamily="34" charset="-128"/>
              </a:rPr>
              <a:t>oozie job info </a:t>
            </a:r>
            <a:r>
              <a:rPr lang="en-US" sz="1400" b="1">
                <a:latin typeface="Courier"/>
                <a:ea typeface="ＭＳ Ｐゴシック" pitchFamily="34" charset="-128"/>
              </a:rPr>
              <a:t>00123-123456-oozie-wrkf-W </a:t>
            </a:r>
            <a:r>
              <a:rPr lang="en-US" sz="1400" b="1">
                <a:solidFill>
                  <a:srgbClr val="010002"/>
                </a:solidFill>
                <a:latin typeface="Courier"/>
                <a:ea typeface="ＭＳ Ｐゴシック" pitchFamily="34" charset="-128"/>
              </a:rPr>
              <a:t>-oozie http://oozieserver.com:4080/oozie/</a:t>
            </a:r>
            <a:r>
              <a:rPr lang="en-US" sz="1400" b="1">
                <a:latin typeface="Courier"/>
                <a:ea typeface="ＭＳ Ｐゴシック" pitchFamily="34" charset="-128"/>
              </a:rPr>
              <a:t/>
            </a:r>
            <a:br>
              <a:rPr lang="en-US" sz="1400" b="1">
                <a:latin typeface="Courier"/>
                <a:ea typeface="ＭＳ Ｐゴシック" pitchFamily="34" charset="-128"/>
              </a:rPr>
            </a:br>
            <a:endParaRPr lang="en-US" sz="1400" b="1">
              <a:solidFill>
                <a:srgbClr val="010002"/>
              </a:solidFill>
              <a:latin typeface="Courier"/>
              <a:ea typeface="ＭＳ Ｐゴシック" pitchFamily="34" charset="-128"/>
            </a:endParaRPr>
          </a:p>
          <a:p>
            <a:pPr>
              <a:buClr>
                <a:srgbClr val="660066"/>
              </a:buClr>
            </a:pPr>
            <a:r>
              <a:rPr lang="en-US" sz="1400" b="1">
                <a:latin typeface="Courier"/>
                <a:ea typeface="ＭＳ Ｐゴシック" pitchFamily="34" charset="-128"/>
              </a:rPr>
              <a:t>----------------------------------------------</a:t>
            </a:r>
          </a:p>
          <a:p>
            <a:pPr>
              <a:buClr>
                <a:srgbClr val="660066"/>
              </a:buClr>
            </a:pPr>
            <a:r>
              <a:rPr lang="en-US" sz="1400">
                <a:latin typeface="Courier"/>
                <a:ea typeface="ＭＳ Ｐゴシック" pitchFamily="34" charset="-128"/>
              </a:rPr>
              <a:t>Workflow Name: test-wf</a:t>
            </a:r>
          </a:p>
          <a:p>
            <a:pPr>
              <a:buClr>
                <a:srgbClr val="660066"/>
              </a:buClr>
            </a:pPr>
            <a:r>
              <a:rPr lang="en-US" sz="1400">
                <a:latin typeface="Courier"/>
                <a:ea typeface="ＭＳ Ｐゴシック" pitchFamily="34" charset="-128"/>
              </a:rPr>
              <a:t>App Path: hdfs://namenode.**.com:8020/user/your_id/oozie/</a:t>
            </a:r>
          </a:p>
          <a:p>
            <a:pPr>
              <a:buClr>
                <a:srgbClr val="660066"/>
              </a:buClr>
            </a:pPr>
            <a:r>
              <a:rPr lang="en-US" sz="1400">
                <a:latin typeface="Courier"/>
                <a:ea typeface="ＭＳ Ｐゴシック" pitchFamily="34" charset="-128"/>
              </a:rPr>
              <a:t>Workflow job status [RUNNING]</a:t>
            </a:r>
          </a:p>
          <a:p>
            <a:pPr>
              <a:buClr>
                <a:srgbClr val="660066"/>
              </a:buClr>
            </a:pPr>
            <a:r>
              <a:rPr lang="en-US" sz="1400" b="1">
                <a:latin typeface="Courier"/>
                <a:ea typeface="ＭＳ Ｐゴシック" pitchFamily="34" charset="-128"/>
              </a:rPr>
              <a:t> ... </a:t>
            </a:r>
          </a:p>
          <a:p>
            <a:pPr>
              <a:buClr>
                <a:srgbClr val="660066"/>
              </a:buClr>
            </a:pPr>
            <a:r>
              <a:rPr lang="en-US" sz="1400" b="1">
                <a:latin typeface="Courier"/>
                <a:ea typeface="ＭＳ Ｐゴシック" pitchFamily="34" charset="-128"/>
              </a:rPr>
              <a:t>----------------------------------------------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5400000" flipH="1" flipV="1">
            <a:off x="1448594" y="2590006"/>
            <a:ext cx="7620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876301" y="2628900"/>
            <a:ext cx="838200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1" name="Left Brace 20"/>
          <p:cNvSpPr>
            <a:spLocks/>
          </p:cNvSpPr>
          <p:nvPr/>
        </p:nvSpPr>
        <p:spPr bwMode="auto">
          <a:xfrm>
            <a:off x="2468563" y="1524000"/>
            <a:ext cx="503237" cy="4724400"/>
          </a:xfrm>
          <a:prstGeom prst="leftBrace">
            <a:avLst>
              <a:gd name="adj1" fmla="val 8606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25608" name="TextBox 23"/>
          <p:cNvSpPr txBox="1">
            <a:spLocks noChangeArrowheads="1"/>
          </p:cNvSpPr>
          <p:nvPr/>
        </p:nvSpPr>
        <p:spPr bwMode="auto">
          <a:xfrm>
            <a:off x="533400" y="4181475"/>
            <a:ext cx="2743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8" lvl="2" indent="-182563"/>
            <a:r>
              <a:rPr lang="en-US" sz="1800" b="1">
                <a:solidFill>
                  <a:srgbClr val="FF0000"/>
                </a:solidFill>
                <a:latin typeface="Arial Black" pitchFamily="34" charset="0"/>
                <a:ea typeface="ＭＳ Ｐゴシック" pitchFamily="34" charset="-128"/>
              </a:rPr>
              <a:t>.properties file</a:t>
            </a:r>
          </a:p>
          <a:p>
            <a:pPr marL="90488" lvl="2" indent="-182563"/>
            <a:r>
              <a:rPr lang="en-US" sz="1800" b="1">
                <a:solidFill>
                  <a:srgbClr val="FF0000"/>
                </a:solidFill>
                <a:latin typeface="Courier"/>
                <a:ea typeface="ＭＳ Ｐゴシック" pitchFamily="34" charset="-128"/>
              </a:rPr>
              <a:t> </a:t>
            </a:r>
          </a:p>
          <a:p>
            <a:pPr marL="547688" lvl="3" indent="-182563">
              <a:buFont typeface="Wingdings" pitchFamily="2" charset="2"/>
              <a:buChar char="§"/>
            </a:pPr>
            <a:endParaRPr lang="en-US" sz="1800" b="1">
              <a:solidFill>
                <a:srgbClr val="FF0000"/>
              </a:solidFill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308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24" tIns="45712" rIns="91424" bIns="45712"/>
          <a:lstStyle/>
          <a:p>
            <a:pPr algn="r" eaLnBrk="0" hangingPunct="0">
              <a:defRPr/>
            </a:pPr>
            <a:fld id="{59FCC61D-0924-4F33-8761-727D77E16182}" type="slidenum">
              <a:rPr lang="en-US" sz="1000">
                <a:latin typeface="+mn-lt"/>
                <a:cs typeface="+mn-cs"/>
              </a:rPr>
              <a:pPr algn="r" eaLnBrk="0" hangingPunct="0">
                <a:defRPr/>
              </a:pPr>
              <a:t>86</a:t>
            </a:fld>
            <a:endParaRPr lang="en-US" sz="1000">
              <a:latin typeface="+mn-lt"/>
              <a:cs typeface="+mn-cs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24" tIns="45712" rIns="91424" bIns="45712"/>
          <a:lstStyle/>
          <a:p>
            <a:pPr eaLnBrk="1" hangingPunct="1"/>
            <a:r>
              <a:rPr lang="en-US" smtClean="0"/>
              <a:t>Zoo Keeper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82675" y="1600200"/>
            <a:ext cx="8061325" cy="4724400"/>
          </a:xfrm>
        </p:spPr>
        <p:txBody>
          <a:bodyPr/>
          <a:lstStyle/>
          <a:p>
            <a:pPr marL="381000" indent="-381000" eaLnBrk="1" hangingPunct="1"/>
            <a:r>
              <a:rPr lang="en-US" sz="2600" smtClean="0"/>
              <a:t>A distributed coordination service</a:t>
            </a:r>
          </a:p>
          <a:p>
            <a:pPr marL="381000" indent="-381000" eaLnBrk="1" hangingPunct="1"/>
            <a:r>
              <a:rPr lang="en-US" sz="2600" smtClean="0"/>
              <a:t>Simple and robust</a:t>
            </a:r>
          </a:p>
          <a:p>
            <a:pPr marL="381000" indent="-381000" eaLnBrk="1" hangingPunct="1"/>
            <a:r>
              <a:rPr lang="en-US" sz="2600" smtClean="0"/>
              <a:t>High performance, tuned for read-dominant work loads</a:t>
            </a:r>
          </a:p>
          <a:p>
            <a:pPr marL="381000" indent="-381000" eaLnBrk="1" hangingPunct="1"/>
            <a:r>
              <a:rPr lang="en-US" sz="2600" smtClean="0"/>
              <a:t>Start with file system API with the additions of</a:t>
            </a:r>
          </a:p>
          <a:p>
            <a:pPr marL="800100" lvl="1" indent="-342900" eaLnBrk="1" hangingPunct="1">
              <a:lnSpc>
                <a:spcPct val="98000"/>
              </a:lnSpc>
            </a:pPr>
            <a:r>
              <a:rPr lang="en-GB" sz="1600" smtClean="0"/>
              <a:t>Ordered updates and strong persistence guarantees</a:t>
            </a:r>
          </a:p>
          <a:p>
            <a:pPr marL="800100" lvl="1" indent="-342900" eaLnBrk="1" hangingPunct="1">
              <a:lnSpc>
                <a:spcPct val="97000"/>
              </a:lnSpc>
            </a:pPr>
            <a:r>
              <a:rPr lang="en-GB" sz="1600" smtClean="0"/>
              <a:t>Conditional updates</a:t>
            </a:r>
          </a:p>
          <a:p>
            <a:pPr marL="800100" lvl="1" indent="-342900" eaLnBrk="1" hangingPunct="1">
              <a:lnSpc>
                <a:spcPct val="97000"/>
              </a:lnSpc>
            </a:pPr>
            <a:r>
              <a:rPr lang="en-GB" sz="1600" smtClean="0"/>
              <a:t>Watches for data changes</a:t>
            </a:r>
          </a:p>
          <a:p>
            <a:pPr marL="800100" lvl="1" indent="-342900" eaLnBrk="1" hangingPunct="1">
              <a:lnSpc>
                <a:spcPct val="97000"/>
              </a:lnSpc>
            </a:pPr>
            <a:r>
              <a:rPr lang="en-GB" sz="1600" smtClean="0"/>
              <a:t>Ephemeral nodes</a:t>
            </a:r>
          </a:p>
          <a:p>
            <a:pPr marL="800100" lvl="1" indent="-342900" eaLnBrk="1" hangingPunct="1">
              <a:lnSpc>
                <a:spcPct val="97000"/>
              </a:lnSpc>
            </a:pPr>
            <a:r>
              <a:rPr lang="en-GB" sz="1600" smtClean="0"/>
              <a:t>Generated file names</a:t>
            </a:r>
          </a:p>
          <a:p>
            <a:pPr marL="381000" indent="-381000" eaLnBrk="1" hangingPunct="1">
              <a:lnSpc>
                <a:spcPct val="97000"/>
              </a:lnSpc>
              <a:buSzPct val="45000"/>
              <a:buFont typeface="Wingdings" pitchFamily="2" charset="2"/>
              <a:buChar char=""/>
            </a:pPr>
            <a:r>
              <a:rPr lang="en-GB" sz="2600" smtClean="0"/>
              <a:t>Java and C clients available</a:t>
            </a:r>
            <a:endParaRPr lang="en-US" sz="2600" smtClean="0"/>
          </a:p>
        </p:txBody>
      </p:sp>
    </p:spTree>
    <p:extLst>
      <p:ext uri="{BB962C8B-B14F-4D97-AF65-F5344CB8AC3E}">
        <p14:creationId xmlns:p14="http://schemas.microsoft.com/office/powerpoint/2010/main" val="130849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HBase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82675" y="1600200"/>
            <a:ext cx="8061325" cy="4724400"/>
          </a:xfrm>
        </p:spPr>
        <p:txBody>
          <a:bodyPr/>
          <a:lstStyle/>
          <a:p>
            <a:pPr eaLnBrk="1" hangingPunct="1"/>
            <a:r>
              <a:rPr lang="en-US" sz="2600" dirty="0" smtClean="0"/>
              <a:t>Column-oriented DB. </a:t>
            </a:r>
          </a:p>
          <a:p>
            <a:pPr eaLnBrk="1" hangingPunct="1"/>
            <a:r>
              <a:rPr lang="en-US" sz="2600" dirty="0" smtClean="0"/>
              <a:t>Goal is to handle large DBs – billions of rows x millions of columns, atop commodity hardware. </a:t>
            </a:r>
          </a:p>
          <a:p>
            <a:pPr eaLnBrk="1" hangingPunct="1"/>
            <a:r>
              <a:rPr lang="en-US" sz="2600" dirty="0" smtClean="0"/>
              <a:t>Built on HDFS. </a:t>
            </a:r>
          </a:p>
          <a:p>
            <a:pPr eaLnBrk="1" hangingPunct="1"/>
            <a:r>
              <a:rPr lang="en-US" sz="2600" dirty="0" smtClean="0"/>
              <a:t>Other similar efforts: </a:t>
            </a:r>
          </a:p>
          <a:p>
            <a:pPr lvl="1" eaLnBrk="1" hangingPunct="1"/>
            <a:r>
              <a:rPr lang="en-US" sz="2400" dirty="0" smtClean="0"/>
              <a:t>Amazon’s </a:t>
            </a:r>
            <a:r>
              <a:rPr lang="en-US" sz="2400" dirty="0" err="1" smtClean="0"/>
              <a:t>SimpleDB</a:t>
            </a:r>
            <a:endParaRPr lang="en-US" sz="2400" dirty="0" smtClean="0"/>
          </a:p>
          <a:p>
            <a:pPr lvl="1" eaLnBrk="1" hangingPunct="1"/>
            <a:r>
              <a:rPr lang="en-US" sz="2400" dirty="0" err="1" smtClean="0"/>
              <a:t>Hypertable</a:t>
            </a:r>
            <a:endParaRPr lang="en-US" sz="2400" dirty="0" smtClean="0"/>
          </a:p>
          <a:p>
            <a:pPr lvl="1" eaLnBrk="1" hangingPunct="1"/>
            <a:r>
              <a:rPr lang="en-US" sz="2400" dirty="0"/>
              <a:t>C</a:t>
            </a:r>
            <a:r>
              <a:rPr lang="en-US" sz="2400" dirty="0" smtClean="0"/>
              <a:t>assandra</a:t>
            </a:r>
          </a:p>
          <a:p>
            <a:pPr lvl="1" eaLnBrk="1" hangingPunct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707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Hive: Data Warehousing and Analytics on Hadoop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82675" y="1600200"/>
            <a:ext cx="8061325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 smtClean="0"/>
              <a:t>Large installed base of SQL users</a:t>
            </a:r>
          </a:p>
          <a:p>
            <a:pPr lvl="1">
              <a:lnSpc>
                <a:spcPct val="80000"/>
              </a:lnSpc>
            </a:pPr>
            <a:r>
              <a:rPr lang="en-US" sz="2400" smtClean="0"/>
              <a:t>Map reduce is for ultra geeks</a:t>
            </a:r>
          </a:p>
          <a:p>
            <a:pPr lvl="1">
              <a:lnSpc>
                <a:spcPct val="80000"/>
              </a:lnSpc>
            </a:pPr>
            <a:r>
              <a:rPr lang="en-US" sz="2400" smtClean="0"/>
              <a:t>Much easier to write SQL queries</a:t>
            </a:r>
          </a:p>
          <a:p>
            <a:pPr>
              <a:lnSpc>
                <a:spcPct val="80000"/>
              </a:lnSpc>
            </a:pPr>
            <a:r>
              <a:rPr lang="en-US" sz="2600" smtClean="0"/>
              <a:t>Analytics SQL queries translate really well to Map Reduce</a:t>
            </a:r>
          </a:p>
          <a:p>
            <a:pPr>
              <a:lnSpc>
                <a:spcPct val="80000"/>
              </a:lnSpc>
            </a:pPr>
            <a:r>
              <a:rPr lang="en-US" sz="2600" smtClean="0"/>
              <a:t>Files as insufficient data management abstraction</a:t>
            </a:r>
          </a:p>
          <a:p>
            <a:pPr lvl="1">
              <a:lnSpc>
                <a:spcPct val="80000"/>
              </a:lnSpc>
            </a:pPr>
            <a:r>
              <a:rPr lang="en-US" sz="2400" smtClean="0"/>
              <a:t>Tables, Schemas, Partitions, Indices</a:t>
            </a:r>
          </a:p>
          <a:p>
            <a:pPr lvl="1">
              <a:lnSpc>
                <a:spcPct val="80000"/>
              </a:lnSpc>
            </a:pPr>
            <a:r>
              <a:rPr lang="en-US" sz="2400" smtClean="0"/>
              <a:t>Metadata allows discovery, optimization and browsing</a:t>
            </a:r>
          </a:p>
          <a:p>
            <a:pPr>
              <a:lnSpc>
                <a:spcPct val="80000"/>
              </a:lnSpc>
            </a:pPr>
            <a:r>
              <a:rPr lang="en-US" sz="2600" smtClean="0"/>
              <a:t>Love the programmability of Hadoop</a:t>
            </a:r>
          </a:p>
          <a:p>
            <a:pPr>
              <a:lnSpc>
                <a:spcPct val="80000"/>
              </a:lnSpc>
            </a:pPr>
            <a:r>
              <a:rPr lang="en-US" sz="2600" smtClean="0"/>
              <a:t>Hate that RDBMS is closed</a:t>
            </a:r>
          </a:p>
        </p:txBody>
      </p:sp>
    </p:spTree>
    <p:extLst>
      <p:ext uri="{BB962C8B-B14F-4D97-AF65-F5344CB8AC3E}">
        <p14:creationId xmlns:p14="http://schemas.microsoft.com/office/powerpoint/2010/main" val="304017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Hive Architecture</a:t>
            </a:r>
          </a:p>
        </p:txBody>
      </p:sp>
      <p:pic>
        <p:nvPicPr>
          <p:cNvPr id="3174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295400"/>
            <a:ext cx="383857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640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so easy…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F8E955-23AA-4532-87ED-A4904038954C}" type="slidenum">
              <a:rPr lang="en-US"/>
              <a:pPr/>
              <a:t>9</a:t>
            </a:fld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sz="quarter" idx="18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Moving data from storage cluster to computation cluster is not feasible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In large clusters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Failure is expected, rather than exceptional. In large clusters, computers fail every day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Data is corrupted or lost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Computations are disrupted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 number of nodes in a cluster may not be  constant. Nodes can be heterogeneous.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Very expensive to build reliability into each application.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 programmer worries about errors, data motion, communication…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Traditional debugging and performance tools don’t apply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Need a common </a:t>
            </a:r>
            <a:r>
              <a:rPr lang="en-US" sz="2000" dirty="0"/>
              <a:t>infrastructure and standard set of tools to handle this complexity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Efficient, scalable, fault-tolerant and easy to use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057400" y="84138"/>
            <a:ext cx="7086600" cy="1143000"/>
          </a:xfrm>
        </p:spPr>
        <p:txBody>
          <a:bodyPr/>
          <a:lstStyle/>
          <a:p>
            <a:r>
              <a:rPr lang="en-US" smtClean="0"/>
              <a:t>Hive Query example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82675" y="1600200"/>
            <a:ext cx="8061325" cy="47244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900" dirty="0" smtClean="0">
                <a:solidFill>
                  <a:srgbClr val="7B0099"/>
                </a:solidFill>
              </a:rPr>
              <a:t>hive&gt;select key, count(1) from kv1 where key &gt; 100 group by key;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900" dirty="0" smtClean="0">
              <a:solidFill>
                <a:srgbClr val="7B0099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vs.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90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900" dirty="0" smtClean="0"/>
              <a:t>$cat  &gt; /</a:t>
            </a:r>
            <a:r>
              <a:rPr lang="en-US" sz="1900" dirty="0" err="1" smtClean="0"/>
              <a:t>tmp</a:t>
            </a:r>
            <a:r>
              <a:rPr lang="en-US" sz="1900" dirty="0" smtClean="0"/>
              <a:t>/</a:t>
            </a:r>
            <a:r>
              <a:rPr lang="en-US" sz="1900" dirty="0" err="1" smtClean="0"/>
              <a:t>reducer.sh</a:t>
            </a:r>
            <a:endParaRPr lang="en-US" sz="190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900" dirty="0" err="1" smtClean="0">
                <a:solidFill>
                  <a:srgbClr val="7B0099"/>
                </a:solidFill>
              </a:rPr>
              <a:t>uniq</a:t>
            </a:r>
            <a:r>
              <a:rPr lang="en-US" sz="1900" dirty="0" smtClean="0">
                <a:solidFill>
                  <a:srgbClr val="7B0099"/>
                </a:solidFill>
              </a:rPr>
              <a:t> –c | </a:t>
            </a:r>
            <a:r>
              <a:rPr lang="en-US" sz="1900" dirty="0" err="1" smtClean="0">
                <a:solidFill>
                  <a:srgbClr val="7B0099"/>
                </a:solidFill>
              </a:rPr>
              <a:t>awk</a:t>
            </a:r>
            <a:r>
              <a:rPr lang="en-US" sz="1900" dirty="0" smtClean="0">
                <a:solidFill>
                  <a:srgbClr val="7B0099"/>
                </a:solidFill>
              </a:rPr>
              <a:t>  ‘{print $2”\t”$1}’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900" dirty="0" smtClean="0">
              <a:solidFill>
                <a:srgbClr val="7B0099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900" dirty="0" smtClean="0"/>
              <a:t>$cat &gt; /</a:t>
            </a:r>
            <a:r>
              <a:rPr lang="en-US" sz="1900" dirty="0" err="1" smtClean="0"/>
              <a:t>tmp</a:t>
            </a:r>
            <a:r>
              <a:rPr lang="en-US" sz="1900" dirty="0" smtClean="0"/>
              <a:t>/</a:t>
            </a:r>
            <a:r>
              <a:rPr lang="en-US" sz="1900" dirty="0" err="1" smtClean="0"/>
              <a:t>map.sh</a:t>
            </a:r>
            <a:endParaRPr lang="en-US" sz="190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900" dirty="0" err="1" smtClean="0">
                <a:solidFill>
                  <a:srgbClr val="7B0099"/>
                </a:solidFill>
              </a:rPr>
              <a:t>awk</a:t>
            </a:r>
            <a:r>
              <a:rPr lang="en-US" sz="1900" dirty="0" smtClean="0">
                <a:solidFill>
                  <a:srgbClr val="7B0099"/>
                </a:solidFill>
              </a:rPr>
              <a:t> –F ‘\001’ ‘{if ($1&gt; 100) print $1}’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900" dirty="0" smtClean="0">
              <a:solidFill>
                <a:srgbClr val="7B0099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900" dirty="0" smtClean="0">
                <a:solidFill>
                  <a:srgbClr val="7B0099"/>
                </a:solidFill>
              </a:rPr>
              <a:t>$bin/</a:t>
            </a:r>
            <a:r>
              <a:rPr lang="en-US" sz="1900" dirty="0" err="1" smtClean="0">
                <a:solidFill>
                  <a:srgbClr val="7B0099"/>
                </a:solidFill>
              </a:rPr>
              <a:t>hadoop</a:t>
            </a:r>
            <a:r>
              <a:rPr lang="en-US" sz="1900" dirty="0" smtClean="0">
                <a:solidFill>
                  <a:srgbClr val="7B0099"/>
                </a:solidFill>
              </a:rPr>
              <a:t> jar </a:t>
            </a:r>
            <a:r>
              <a:rPr lang="en-US" sz="1900" dirty="0" err="1" smtClean="0">
                <a:solidFill>
                  <a:srgbClr val="7B0099"/>
                </a:solidFill>
              </a:rPr>
              <a:t>contrib</a:t>
            </a:r>
            <a:r>
              <a:rPr lang="en-US" sz="1900" dirty="0" smtClean="0">
                <a:solidFill>
                  <a:srgbClr val="7B0099"/>
                </a:solidFill>
              </a:rPr>
              <a:t>/</a:t>
            </a:r>
            <a:r>
              <a:rPr lang="en-US" sz="1900" dirty="0" err="1" smtClean="0">
                <a:solidFill>
                  <a:srgbClr val="7B0099"/>
                </a:solidFill>
              </a:rPr>
              <a:t>hadoop-streaming.jar</a:t>
            </a:r>
            <a:r>
              <a:rPr lang="en-US" sz="1900" dirty="0" smtClean="0">
                <a:solidFill>
                  <a:srgbClr val="7B0099"/>
                </a:solidFill>
              </a:rPr>
              <a:t>  -input /user/hive/warehouse/kv1 –mapper </a:t>
            </a:r>
            <a:r>
              <a:rPr lang="en-US" sz="1900" dirty="0" err="1" smtClean="0">
                <a:solidFill>
                  <a:srgbClr val="7B0099"/>
                </a:solidFill>
              </a:rPr>
              <a:t>map.sh</a:t>
            </a:r>
            <a:r>
              <a:rPr lang="en-US" sz="1900" dirty="0" smtClean="0">
                <a:solidFill>
                  <a:srgbClr val="7B0099"/>
                </a:solidFill>
              </a:rPr>
              <a:t> –reduce </a:t>
            </a:r>
            <a:r>
              <a:rPr lang="en-US" sz="1900" dirty="0" err="1" smtClean="0">
                <a:solidFill>
                  <a:srgbClr val="7B0099"/>
                </a:solidFill>
              </a:rPr>
              <a:t>reducer.sh</a:t>
            </a:r>
            <a:r>
              <a:rPr lang="en-US" sz="1900" dirty="0" smtClean="0">
                <a:solidFill>
                  <a:srgbClr val="7B0099"/>
                </a:solidFill>
              </a:rPr>
              <a:t> –file /</a:t>
            </a:r>
            <a:r>
              <a:rPr lang="en-US" sz="1900" dirty="0" err="1" smtClean="0">
                <a:solidFill>
                  <a:srgbClr val="7B0099"/>
                </a:solidFill>
              </a:rPr>
              <a:t>tmp</a:t>
            </a:r>
            <a:r>
              <a:rPr lang="en-US" sz="1900" dirty="0" smtClean="0">
                <a:solidFill>
                  <a:srgbClr val="7B0099"/>
                </a:solidFill>
              </a:rPr>
              <a:t>/</a:t>
            </a:r>
            <a:r>
              <a:rPr lang="en-US" sz="1900" dirty="0" err="1" smtClean="0">
                <a:solidFill>
                  <a:srgbClr val="7B0099"/>
                </a:solidFill>
              </a:rPr>
              <a:t>reducer.sh</a:t>
            </a:r>
            <a:r>
              <a:rPr lang="en-US" sz="1900" dirty="0" smtClean="0">
                <a:solidFill>
                  <a:srgbClr val="7B0099"/>
                </a:solidFill>
              </a:rPr>
              <a:t> –file /</a:t>
            </a:r>
            <a:r>
              <a:rPr lang="en-US" sz="1900" dirty="0" err="1" smtClean="0">
                <a:solidFill>
                  <a:srgbClr val="7B0099"/>
                </a:solidFill>
              </a:rPr>
              <a:t>tmp</a:t>
            </a:r>
            <a:r>
              <a:rPr lang="en-US" sz="1900" dirty="0" smtClean="0">
                <a:solidFill>
                  <a:srgbClr val="7B0099"/>
                </a:solidFill>
              </a:rPr>
              <a:t>/</a:t>
            </a:r>
            <a:r>
              <a:rPr lang="en-US" sz="1900" dirty="0" err="1" smtClean="0">
                <a:solidFill>
                  <a:srgbClr val="7B0099"/>
                </a:solidFill>
              </a:rPr>
              <a:t>map.sh</a:t>
            </a:r>
            <a:r>
              <a:rPr lang="en-US" sz="1900" dirty="0" smtClean="0">
                <a:solidFill>
                  <a:srgbClr val="7B0099"/>
                </a:solidFill>
              </a:rPr>
              <a:t> –output /</a:t>
            </a:r>
            <a:r>
              <a:rPr lang="en-US" sz="1900" dirty="0" err="1" smtClean="0">
                <a:solidFill>
                  <a:srgbClr val="7B0099"/>
                </a:solidFill>
              </a:rPr>
              <a:t>tmp</a:t>
            </a:r>
            <a:r>
              <a:rPr lang="en-US" sz="1900" dirty="0" smtClean="0">
                <a:solidFill>
                  <a:srgbClr val="7B0099"/>
                </a:solidFill>
              </a:rPr>
              <a:t>/result –</a:t>
            </a:r>
            <a:r>
              <a:rPr lang="en-US" sz="1900" dirty="0" err="1" smtClean="0">
                <a:solidFill>
                  <a:srgbClr val="7B0099"/>
                </a:solidFill>
              </a:rPr>
              <a:t>numReduceTasks</a:t>
            </a:r>
            <a:r>
              <a:rPr lang="en-US" sz="1900" dirty="0" smtClean="0">
                <a:solidFill>
                  <a:srgbClr val="7B0099"/>
                </a:solidFill>
              </a:rPr>
              <a:t>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900" dirty="0" smtClean="0">
                <a:solidFill>
                  <a:srgbClr val="7B0099"/>
                </a:solidFill>
              </a:rPr>
              <a:t>$bin/</a:t>
            </a:r>
            <a:r>
              <a:rPr lang="en-US" sz="1900" dirty="0" err="1" smtClean="0">
                <a:solidFill>
                  <a:srgbClr val="7B0099"/>
                </a:solidFill>
              </a:rPr>
              <a:t>hadoop</a:t>
            </a:r>
            <a:r>
              <a:rPr lang="en-US" sz="1900" dirty="0" smtClean="0">
                <a:solidFill>
                  <a:srgbClr val="7B0099"/>
                </a:solidFill>
              </a:rPr>
              <a:t> </a:t>
            </a:r>
            <a:r>
              <a:rPr lang="en-US" sz="1900" dirty="0" err="1" smtClean="0">
                <a:solidFill>
                  <a:srgbClr val="7B0099"/>
                </a:solidFill>
              </a:rPr>
              <a:t>dfs</a:t>
            </a:r>
            <a:r>
              <a:rPr lang="en-US" sz="1900" dirty="0" smtClean="0">
                <a:solidFill>
                  <a:srgbClr val="7B0099"/>
                </a:solidFill>
              </a:rPr>
              <a:t> –cat /</a:t>
            </a:r>
            <a:r>
              <a:rPr lang="en-US" sz="1900" dirty="0" err="1" smtClean="0">
                <a:solidFill>
                  <a:srgbClr val="7B0099"/>
                </a:solidFill>
              </a:rPr>
              <a:t>tmp</a:t>
            </a:r>
            <a:r>
              <a:rPr lang="en-US" sz="1900" dirty="0" smtClean="0">
                <a:solidFill>
                  <a:srgbClr val="7B0099"/>
                </a:solidFill>
              </a:rPr>
              <a:t>/results/part-*</a:t>
            </a:r>
          </a:p>
        </p:txBody>
      </p:sp>
    </p:spTree>
    <p:extLst>
      <p:ext uri="{BB962C8B-B14F-4D97-AF65-F5344CB8AC3E}">
        <p14:creationId xmlns:p14="http://schemas.microsoft.com/office/powerpoint/2010/main" val="3367552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Flume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54AA2-7E91-4F96-BF1B-F8EC153346C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4" name="Picture 3" descr="Screen Shot 2014-05-26 at 7.0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879600"/>
            <a:ext cx="850900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586740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600" dirty="0" smtClean="0"/>
              <a:t>Source: http://</a:t>
            </a:r>
            <a:r>
              <a:rPr lang="en-US" sz="1600" dirty="0" err="1" smtClean="0"/>
              <a:t>flume.apache.org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912159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21065" cy="560493"/>
          </a:xfrm>
        </p:spPr>
        <p:txBody>
          <a:bodyPr/>
          <a:lstStyle/>
          <a:p>
            <a:r>
              <a:rPr lang="en-US" dirty="0" smtClean="0"/>
              <a:t>Flume Configuration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54AA2-7E91-4F96-BF1B-F8EC153346CC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4800" y="762000"/>
            <a:ext cx="5715000" cy="5755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 </a:t>
            </a:r>
            <a:r>
              <a:rPr lang="en-US" sz="1600" dirty="0" err="1"/>
              <a:t>example.conf</a:t>
            </a:r>
            <a:r>
              <a:rPr lang="en-US" sz="1600" dirty="0"/>
              <a:t>: A single-node Flume configuration</a:t>
            </a:r>
          </a:p>
          <a:p>
            <a:endParaRPr lang="en-US" sz="1600" dirty="0"/>
          </a:p>
          <a:p>
            <a:r>
              <a:rPr lang="en-US" sz="1600" dirty="0"/>
              <a:t># Name the components on this agent</a:t>
            </a:r>
          </a:p>
          <a:p>
            <a:r>
              <a:rPr lang="en-US" sz="1600" dirty="0"/>
              <a:t>a1.sources = r1</a:t>
            </a:r>
          </a:p>
          <a:p>
            <a:r>
              <a:rPr lang="en-US" sz="1600" dirty="0"/>
              <a:t>a1.sinks = k1</a:t>
            </a:r>
          </a:p>
          <a:p>
            <a:r>
              <a:rPr lang="en-US" sz="1600" dirty="0"/>
              <a:t>a1.channels = c1</a:t>
            </a:r>
          </a:p>
          <a:p>
            <a:endParaRPr lang="en-US" sz="1600" dirty="0"/>
          </a:p>
          <a:p>
            <a:r>
              <a:rPr lang="en-US" sz="1600" dirty="0"/>
              <a:t># Describe/configure the source</a:t>
            </a:r>
          </a:p>
          <a:p>
            <a:r>
              <a:rPr lang="en-US" sz="1600" dirty="0"/>
              <a:t>a1.sources.r1.type = </a:t>
            </a:r>
            <a:r>
              <a:rPr lang="en-US" sz="1600" dirty="0" err="1"/>
              <a:t>netcat</a:t>
            </a:r>
            <a:endParaRPr lang="en-US" sz="1600" dirty="0"/>
          </a:p>
          <a:p>
            <a:r>
              <a:rPr lang="en-US" sz="1600" dirty="0"/>
              <a:t>a1.sources.r1.bind = </a:t>
            </a:r>
            <a:r>
              <a:rPr lang="en-US" sz="1600" dirty="0" err="1"/>
              <a:t>localhost</a:t>
            </a:r>
            <a:endParaRPr lang="en-US" sz="1600" dirty="0"/>
          </a:p>
          <a:p>
            <a:r>
              <a:rPr lang="en-US" sz="1600" dirty="0"/>
              <a:t>a1.sources.r1.port = 44444</a:t>
            </a:r>
          </a:p>
          <a:p>
            <a:endParaRPr lang="en-US" sz="1600" dirty="0"/>
          </a:p>
          <a:p>
            <a:r>
              <a:rPr lang="en-US" sz="1600" dirty="0"/>
              <a:t># Describe the sink</a:t>
            </a:r>
          </a:p>
          <a:p>
            <a:r>
              <a:rPr lang="en-US" sz="1600" dirty="0"/>
              <a:t>a1.sinks.k1.type = logger</a:t>
            </a:r>
          </a:p>
          <a:p>
            <a:endParaRPr lang="en-US" sz="1600" dirty="0"/>
          </a:p>
          <a:p>
            <a:r>
              <a:rPr lang="en-US" sz="1600" dirty="0"/>
              <a:t># Use a channel which buffers events in memory</a:t>
            </a:r>
          </a:p>
          <a:p>
            <a:r>
              <a:rPr lang="en-US" sz="1600" dirty="0"/>
              <a:t>a1.channels.c1.type = memory</a:t>
            </a:r>
          </a:p>
          <a:p>
            <a:r>
              <a:rPr lang="en-US" sz="1600" dirty="0"/>
              <a:t>a1.channels.c1.capacity = 1000</a:t>
            </a:r>
          </a:p>
          <a:p>
            <a:r>
              <a:rPr lang="en-US" sz="1600" dirty="0"/>
              <a:t>a1.channels.c1.transactionCapacity = 100</a:t>
            </a:r>
          </a:p>
          <a:p>
            <a:endParaRPr lang="en-US" sz="1600" dirty="0"/>
          </a:p>
          <a:p>
            <a:r>
              <a:rPr lang="en-US" sz="1600" dirty="0"/>
              <a:t># Bind the source and sink to the channel</a:t>
            </a:r>
          </a:p>
          <a:p>
            <a:r>
              <a:rPr lang="en-US" sz="1600" dirty="0"/>
              <a:t>a1.sources.r1.channels = c1</a:t>
            </a:r>
          </a:p>
          <a:p>
            <a:r>
              <a:rPr lang="en-US" sz="1600" dirty="0"/>
              <a:t>a1.sinks.k1.channel = c1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0" y="5867400"/>
            <a:ext cx="3352800" cy="533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600" dirty="0" smtClean="0"/>
              <a:t>Source: http://</a:t>
            </a:r>
            <a:r>
              <a:rPr lang="en-US" sz="1600" dirty="0" err="1" smtClean="0"/>
              <a:t>flume.apache.org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8771116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6800"/>
            <a:ext cx="7264400" cy="553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21065" cy="1083309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Sqoop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89209B-A15C-4CE7-BB8F-1C8B51219F49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457200" y="1219200"/>
            <a:ext cx="8301990" cy="838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is it? </a:t>
            </a:r>
            <a:endParaRPr lang="en-US" dirty="0"/>
          </a:p>
          <a:p>
            <a:pPr lvl="1"/>
            <a:r>
              <a:rPr lang="en-US" dirty="0" smtClean="0"/>
              <a:t>Relational Database -&gt; Hadoop</a:t>
            </a:r>
          </a:p>
          <a:p>
            <a:pPr lvl="1"/>
            <a:r>
              <a:rPr lang="en-US" dirty="0" smtClean="0"/>
              <a:t>Hadoop -&gt; Relational Database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600" dirty="0"/>
              <a:t>Source</a:t>
            </a:r>
            <a:r>
              <a:rPr lang="en-US" sz="1600" dirty="0" smtClean="0"/>
              <a:t>: https</a:t>
            </a:r>
            <a:r>
              <a:rPr lang="en-US" sz="1600" dirty="0"/>
              <a:t>://</a:t>
            </a:r>
            <a:r>
              <a:rPr lang="en-US" sz="1600" dirty="0" err="1"/>
              <a:t>blogs.apache.org</a:t>
            </a:r>
            <a:r>
              <a:rPr lang="en-US" sz="1600" dirty="0"/>
              <a:t>/</a:t>
            </a:r>
            <a:r>
              <a:rPr lang="en-US" sz="1600" dirty="0" err="1"/>
              <a:t>sqoop</a:t>
            </a:r>
            <a:r>
              <a:rPr lang="en-US" sz="1600" dirty="0"/>
              <a:t>/entry/</a:t>
            </a:r>
            <a:r>
              <a:rPr lang="en-US" sz="1600" dirty="0" err="1"/>
              <a:t>apache_sqoop_highlights_of_sqoop</a:t>
            </a:r>
            <a:r>
              <a:rPr lang="en-US" sz="1600" dirty="0"/>
              <a:t>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913934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Spark?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490623" y="3978922"/>
            <a:ext cx="4040188" cy="639763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6600"/>
                </a:solidFill>
              </a:rPr>
              <a:t>Efficient</a:t>
            </a:r>
            <a:endParaRPr lang="en-US" sz="4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468341" y="4673591"/>
            <a:ext cx="4040188" cy="2067659"/>
          </a:xfrm>
        </p:spPr>
        <p:txBody>
          <a:bodyPr/>
          <a:lstStyle/>
          <a:p>
            <a:r>
              <a:rPr lang="en-US" sz="3200" dirty="0" smtClean="0"/>
              <a:t>General execution graphs</a:t>
            </a:r>
          </a:p>
          <a:p>
            <a:r>
              <a:rPr lang="en-US" sz="3200" dirty="0" smtClean="0"/>
              <a:t>In-memory storage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4656169" y="3978922"/>
            <a:ext cx="4041775" cy="639763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6600"/>
                </a:solidFill>
              </a:rPr>
              <a:t>Usable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4"/>
          </p:nvPr>
        </p:nvSpPr>
        <p:spPr>
          <a:xfrm>
            <a:off x="4656169" y="4686759"/>
            <a:ext cx="4041775" cy="183572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Rich APIs in Java, </a:t>
            </a:r>
            <a:r>
              <a:rPr lang="en-US" sz="3200" dirty="0" err="1" smtClean="0"/>
              <a:t>Scala</a:t>
            </a:r>
            <a:r>
              <a:rPr lang="en-US" sz="3200" dirty="0" smtClean="0"/>
              <a:t>, Python</a:t>
            </a:r>
          </a:p>
          <a:p>
            <a:r>
              <a:rPr lang="en-US" sz="3200" dirty="0" smtClean="0"/>
              <a:t>Interactive shell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880" y="2590565"/>
            <a:ext cx="835473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 smtClean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66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6923" y="1289626"/>
            <a:ext cx="79028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Fast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 and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Expressive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 Cluster Computing System Compatible with Apache Hadoop</a:t>
            </a:r>
          </a:p>
        </p:txBody>
      </p:sp>
      <p:sp>
        <p:nvSpPr>
          <p:cNvPr id="24" name="Rounded Rectangle 23"/>
          <p:cNvSpPr/>
          <p:nvPr/>
        </p:nvSpPr>
        <p:spPr>
          <a:xfrm rot="634753">
            <a:off x="5748141" y="3366029"/>
            <a:ext cx="2784268" cy="667423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4000" b="1" dirty="0" smtClean="0">
                <a:solidFill>
                  <a:srgbClr val="FF6600"/>
                </a:solidFill>
                <a:latin typeface="Corbel"/>
                <a:cs typeface="Corbel"/>
              </a:rPr>
              <a:t>2-5× </a:t>
            </a:r>
            <a:r>
              <a:rPr lang="en-US" sz="2800" dirty="0" smtClean="0">
                <a:solidFill>
                  <a:srgbClr val="FF6600"/>
                </a:solidFill>
                <a:latin typeface="Corbel"/>
                <a:cs typeface="Corbel"/>
              </a:rPr>
              <a:t>less code</a:t>
            </a:r>
          </a:p>
        </p:txBody>
      </p:sp>
      <p:sp>
        <p:nvSpPr>
          <p:cNvPr id="25" name="Rounded Rectangle 24"/>
          <p:cNvSpPr/>
          <p:nvPr/>
        </p:nvSpPr>
        <p:spPr>
          <a:xfrm rot="531739">
            <a:off x="962736" y="2849902"/>
            <a:ext cx="3778962" cy="1188811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2400" dirty="0" smtClean="0">
                <a:solidFill>
                  <a:srgbClr val="FF6600"/>
                </a:solidFill>
                <a:latin typeface="Corbel"/>
                <a:cs typeface="Corbel"/>
              </a:rPr>
              <a:t>Up to </a:t>
            </a:r>
            <a:r>
              <a:rPr lang="en-US" sz="4000" b="1" dirty="0" smtClean="0">
                <a:solidFill>
                  <a:srgbClr val="FF6600"/>
                </a:solidFill>
                <a:latin typeface="Corbel"/>
                <a:cs typeface="Corbel"/>
              </a:rPr>
              <a:t>10×</a:t>
            </a:r>
            <a:r>
              <a:rPr lang="en-US" sz="2400" dirty="0" smtClean="0">
                <a:solidFill>
                  <a:srgbClr val="FF6600"/>
                </a:solidFill>
                <a:latin typeface="Corbel"/>
                <a:cs typeface="Corbel"/>
              </a:rPr>
              <a:t> faster on disk,</a:t>
            </a:r>
            <a:br>
              <a:rPr lang="en-US" sz="2400" dirty="0" smtClean="0">
                <a:solidFill>
                  <a:srgbClr val="FF6600"/>
                </a:solidFill>
                <a:latin typeface="Corbel"/>
                <a:cs typeface="Corbel"/>
              </a:rPr>
            </a:br>
            <a:r>
              <a:rPr lang="en-US" sz="4000" b="1" dirty="0" smtClean="0">
                <a:solidFill>
                  <a:srgbClr val="FF6600"/>
                </a:solidFill>
                <a:latin typeface="Corbel"/>
                <a:cs typeface="Corbel"/>
              </a:rPr>
              <a:t>100×</a:t>
            </a:r>
            <a:r>
              <a:rPr lang="en-US" sz="3200" b="1" dirty="0" smtClean="0">
                <a:solidFill>
                  <a:srgbClr val="FF6600"/>
                </a:solidFill>
                <a:latin typeface="Corbel"/>
                <a:cs typeface="Corbel"/>
              </a:rPr>
              <a:t> </a:t>
            </a:r>
            <a:r>
              <a:rPr lang="en-US" sz="2400" dirty="0" smtClean="0">
                <a:solidFill>
                  <a:srgbClr val="FF6600"/>
                </a:solidFill>
                <a:latin typeface="Corbel"/>
                <a:cs typeface="Corbel"/>
              </a:rPr>
              <a:t>in memory</a:t>
            </a:r>
          </a:p>
        </p:txBody>
      </p:sp>
    </p:spTree>
    <p:extLst>
      <p:ext uri="{BB962C8B-B14F-4D97-AF65-F5344CB8AC3E}">
        <p14:creationId xmlns:p14="http://schemas.microsoft.com/office/powerpoint/2010/main" val="145361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1840" y="2719278"/>
            <a:ext cx="5178038" cy="41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b="1" dirty="0" smtClean="0">
                <a:solidFill>
                  <a:srgbClr val="FF6600"/>
                </a:solidFill>
              </a:rPr>
              <a:t>Resilient Distributed Datasets</a:t>
            </a:r>
          </a:p>
          <a:p>
            <a:r>
              <a:rPr lang="en-US" dirty="0" smtClean="0"/>
              <a:t>Collections of objects spread across a cluster, stored in RAM or on Disk</a:t>
            </a:r>
          </a:p>
          <a:p>
            <a:r>
              <a:rPr lang="en-US" dirty="0" smtClean="0"/>
              <a:t>Built through parallel transformations</a:t>
            </a:r>
          </a:p>
          <a:p>
            <a:r>
              <a:rPr lang="en-US" dirty="0" smtClean="0"/>
              <a:t>Automatically rebuilt on failure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749452" y="2734485"/>
            <a:ext cx="3350151" cy="41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b="1" dirty="0" smtClean="0">
                <a:solidFill>
                  <a:srgbClr val="FF6600"/>
                </a:solidFill>
              </a:rPr>
              <a:t>Operations</a:t>
            </a:r>
          </a:p>
          <a:p>
            <a:r>
              <a:rPr lang="en-US" dirty="0" smtClean="0"/>
              <a:t>Transformations</a:t>
            </a:r>
            <a:br>
              <a:rPr lang="en-US" dirty="0" smtClean="0"/>
            </a:br>
            <a:r>
              <a:rPr lang="en-US" dirty="0" smtClean="0"/>
              <a:t>(e.g. map, filter, </a:t>
            </a:r>
            <a:r>
              <a:rPr lang="en-US" dirty="0" err="1" smtClean="0"/>
              <a:t>groupBy</a:t>
            </a:r>
            <a:r>
              <a:rPr lang="en-US" dirty="0" smtClean="0"/>
              <a:t>)</a:t>
            </a:r>
          </a:p>
          <a:p>
            <a:r>
              <a:rPr lang="en-US" dirty="0" smtClean="0"/>
              <a:t>Actions</a:t>
            </a:r>
            <a:br>
              <a:rPr lang="en-US" dirty="0" smtClean="0"/>
            </a:br>
            <a:r>
              <a:rPr lang="en-US" dirty="0" smtClean="0"/>
              <a:t>(e.g. count, collect, save)</a:t>
            </a:r>
          </a:p>
        </p:txBody>
      </p:sp>
      <p:sp>
        <p:nvSpPr>
          <p:cNvPr id="9" name="Rectangle 8"/>
          <p:cNvSpPr/>
          <p:nvPr/>
        </p:nvSpPr>
        <p:spPr>
          <a:xfrm>
            <a:off x="656924" y="1344367"/>
            <a:ext cx="77954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Write programs in terms of </a:t>
            </a:r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transformations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 on </a:t>
            </a:r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distributed datasets</a:t>
            </a:r>
          </a:p>
        </p:txBody>
      </p:sp>
    </p:spTree>
    <p:extLst>
      <p:ext uri="{BB962C8B-B14F-4D97-AF65-F5344CB8AC3E}">
        <p14:creationId xmlns:p14="http://schemas.microsoft.com/office/powerpoint/2010/main" val="2900550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304"/>
            <a:ext cx="8229600" cy="1143000"/>
          </a:xfrm>
        </p:spPr>
        <p:txBody>
          <a:bodyPr>
            <a:normAutofit/>
          </a:bodyPr>
          <a:lstStyle/>
          <a:p>
            <a:r>
              <a:rPr lang="en-US" sz="5700" dirty="0" smtClean="0"/>
              <a:t>Example: </a:t>
            </a:r>
            <a:r>
              <a:rPr lang="en-US" sz="5700" b="0" dirty="0" smtClean="0"/>
              <a:t>Log Mining</a:t>
            </a:r>
            <a:endParaRPr lang="en-US" sz="57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27984"/>
            <a:ext cx="8229600" cy="1371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algn="ctr">
              <a:buNone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error messages from a log into memory, then interactively search for various patterns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8405" y="2736442"/>
            <a:ext cx="7713432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latin typeface="Lucida Console"/>
                <a:cs typeface="Lucida Console"/>
              </a:rPr>
              <a:t>lines = </a:t>
            </a:r>
            <a:r>
              <a:rPr lang="en-US" sz="1400" dirty="0" err="1" smtClean="0">
                <a:latin typeface="Lucida Console"/>
                <a:cs typeface="Lucida Console"/>
              </a:rPr>
              <a:t>spark.textFile(</a:t>
            </a:r>
            <a:r>
              <a:rPr lang="en-US" sz="1400" dirty="0" err="1" smtClean="0">
                <a:solidFill>
                  <a:srgbClr val="000090"/>
                </a:solidFill>
                <a:latin typeface="Lucida Console"/>
                <a:cs typeface="Lucida Console"/>
              </a:rPr>
              <a:t>“hdfs</a:t>
            </a:r>
            <a:r>
              <a:rPr lang="en-US" sz="1400" dirty="0" smtClean="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40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latin typeface="Lucida Console"/>
                <a:cs typeface="Lucida Console"/>
              </a:rPr>
              <a:t>errors = </a:t>
            </a:r>
            <a:r>
              <a:rPr lang="en-US" sz="1400" dirty="0" err="1" smtClean="0">
                <a:latin typeface="Lucida Console"/>
                <a:cs typeface="Lucida Console"/>
              </a:rPr>
              <a:t>lines.</a:t>
            </a:r>
            <a:r>
              <a:rPr lang="en-US" sz="14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4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40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latin typeface="Lucida Console"/>
                <a:cs typeface="Lucida Console"/>
              </a:rPr>
              <a:t>messages = </a:t>
            </a:r>
            <a:r>
              <a:rPr lang="en-US" sz="1400" dirty="0" err="1" smtClean="0">
                <a:latin typeface="Lucida Console"/>
                <a:cs typeface="Lucida Console"/>
              </a:rPr>
              <a:t>errors.</a:t>
            </a:r>
            <a:r>
              <a:rPr lang="en-US" sz="14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4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40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 err="1" smtClean="0">
                <a:latin typeface="Lucida Console"/>
                <a:cs typeface="Lucida Console"/>
              </a:rPr>
              <a:t>messages.</a:t>
            </a:r>
            <a:r>
              <a:rPr lang="en-US" sz="14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836330" y="2775892"/>
            <a:ext cx="3071090" cy="385144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7864671" y="3377594"/>
            <a:ext cx="791061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1</a:t>
            </a:r>
            <a:endParaRPr lang="en-US" sz="1500" dirty="0"/>
          </a:p>
        </p:txBody>
      </p:sp>
      <p:sp>
        <p:nvSpPr>
          <p:cNvPr id="22" name="Rectangle 21"/>
          <p:cNvSpPr/>
          <p:nvPr/>
        </p:nvSpPr>
        <p:spPr>
          <a:xfrm>
            <a:off x="7746908" y="5427576"/>
            <a:ext cx="819727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2</a:t>
            </a:r>
            <a:endParaRPr lang="en-US" sz="1500" dirty="0"/>
          </a:p>
        </p:txBody>
      </p:sp>
      <p:sp>
        <p:nvSpPr>
          <p:cNvPr id="23" name="Rectangle 22"/>
          <p:cNvSpPr/>
          <p:nvPr/>
        </p:nvSpPr>
        <p:spPr>
          <a:xfrm>
            <a:off x="5900985" y="6089255"/>
            <a:ext cx="806782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3</a:t>
            </a:r>
            <a:endParaRPr lang="en-US" sz="15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240421" y="3074921"/>
            <a:ext cx="1577109" cy="2375746"/>
            <a:chOff x="6019801" y="3042352"/>
            <a:chExt cx="1577109" cy="2375746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518519" y="3042352"/>
              <a:ext cx="1078391" cy="600181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415567" y="3665623"/>
              <a:ext cx="1142135" cy="1097665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5341447" y="4343977"/>
              <a:ext cx="1752475" cy="395767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859422" y="2740102"/>
            <a:ext cx="2860965" cy="3075342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Driver</a:t>
              </a:r>
              <a:endParaRPr lang="en-US" sz="1800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78407" y="4555152"/>
            <a:ext cx="638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400" dirty="0" err="1">
                <a:latin typeface="Lucida Console"/>
                <a:cs typeface="Lucida Console"/>
              </a:rPr>
              <a:t>messages.</a:t>
            </a:r>
            <a:r>
              <a:rPr lang="en-US" sz="14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4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400" dirty="0" smtClean="0">
                <a:latin typeface="Lucida Console"/>
                <a:cs typeface="Lucida Console"/>
              </a:rPr>
              <a:t>).</a:t>
            </a:r>
            <a:r>
              <a:rPr lang="en-US" sz="1400" dirty="0" smtClean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5526912" y="4489114"/>
            <a:ext cx="1570182" cy="337128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800000">
            <a:off x="6963172" y="3872587"/>
            <a:ext cx="958269" cy="90516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 flipV="1">
            <a:off x="6884656" y="2974345"/>
            <a:ext cx="909784" cy="49414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78406" y="4879141"/>
            <a:ext cx="638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400" dirty="0" err="1">
                <a:latin typeface="Lucida Console"/>
                <a:cs typeface="Lucida Console"/>
              </a:rPr>
              <a:t>messages.</a:t>
            </a:r>
            <a:r>
              <a:rPr lang="en-US" sz="14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“</a:t>
            </a:r>
            <a:r>
              <a:rPr lang="en-US" sz="14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” </a:t>
            </a:r>
            <a:r>
              <a:rPr lang="en-US" sz="1400" dirty="0">
                <a:solidFill>
                  <a:srgbClr val="FF0080"/>
                </a:solidFill>
                <a:latin typeface="Lucida Console"/>
                <a:cs typeface="Lucida Console"/>
              </a:rPr>
              <a:t>in s</a:t>
            </a:r>
            <a:r>
              <a:rPr lang="en-US" sz="1400" dirty="0" smtClean="0">
                <a:latin typeface="Lucida Console"/>
                <a:cs typeface="Lucida Console"/>
              </a:rPr>
              <a:t>).</a:t>
            </a:r>
            <a:r>
              <a:rPr lang="en-US" sz="1400" dirty="0" smtClean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400" dirty="0">
                <a:latin typeface="Lucida Console"/>
                <a:cs typeface="Lucida Console"/>
              </a:rPr>
              <a:t>()</a:t>
            </a:r>
            <a:endParaRPr lang="en-US" sz="1400" dirty="0" smtClean="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78406" y="5256644"/>
            <a:ext cx="638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400" dirty="0" smtClean="0">
                <a:latin typeface="Lucida Console"/>
                <a:cs typeface="Lucida Console"/>
              </a:rPr>
              <a:t>. . 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218436" y="3275414"/>
            <a:ext cx="663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  <a:cs typeface="Avenir Light"/>
              </a:rPr>
              <a:t>tasks</a:t>
            </a:r>
            <a:endParaRPr lang="en-US" sz="1600" dirty="0">
              <a:latin typeface="+mn-lt"/>
              <a:cs typeface="Avenir Ligh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65603" y="2775768"/>
            <a:ext cx="788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  <a:cs typeface="Avenir Light"/>
              </a:rPr>
              <a:t>results</a:t>
            </a:r>
            <a:endParaRPr lang="en-US" sz="1600" dirty="0">
              <a:latin typeface="+mn-lt"/>
              <a:cs typeface="Avenir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248895" y="2482514"/>
            <a:ext cx="777240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1</a:t>
            </a:r>
            <a:endParaRPr lang="en-US" sz="1500" dirty="0"/>
          </a:p>
        </p:txBody>
      </p:sp>
      <p:sp>
        <p:nvSpPr>
          <p:cNvPr id="24" name="Rectangle 23"/>
          <p:cNvSpPr/>
          <p:nvPr/>
        </p:nvSpPr>
        <p:spPr>
          <a:xfrm>
            <a:off x="8184240" y="4555833"/>
            <a:ext cx="777240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2</a:t>
            </a:r>
            <a:endParaRPr lang="en-US" sz="1500" dirty="0"/>
          </a:p>
        </p:txBody>
      </p:sp>
      <p:sp>
        <p:nvSpPr>
          <p:cNvPr id="25" name="Rectangle 24"/>
          <p:cNvSpPr/>
          <p:nvPr/>
        </p:nvSpPr>
        <p:spPr>
          <a:xfrm>
            <a:off x="6332350" y="5194298"/>
            <a:ext cx="777240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3</a:t>
            </a:r>
            <a:endParaRPr lang="en-US" sz="1500" dirty="0"/>
          </a:p>
        </p:txBody>
      </p:sp>
      <p:sp>
        <p:nvSpPr>
          <p:cNvPr id="70" name="Rectangular Callout 69"/>
          <p:cNvSpPr/>
          <p:nvPr/>
        </p:nvSpPr>
        <p:spPr>
          <a:xfrm>
            <a:off x="1524879" y="2317814"/>
            <a:ext cx="1256784" cy="311728"/>
          </a:xfrm>
          <a:prstGeom prst="wedgeRectCallout">
            <a:avLst>
              <a:gd name="adj1" fmla="val -77687"/>
              <a:gd name="adj2" fmla="val 131385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Base RDD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71" name="Rectangular Callout 70"/>
          <p:cNvSpPr/>
          <p:nvPr/>
        </p:nvSpPr>
        <p:spPr>
          <a:xfrm>
            <a:off x="1792847" y="2355005"/>
            <a:ext cx="1977632" cy="311728"/>
          </a:xfrm>
          <a:prstGeom prst="wedgeRectCallout">
            <a:avLst>
              <a:gd name="adj1" fmla="val -77221"/>
              <a:gd name="adj2" fmla="val 213974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Transformed RDD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73" name="Rectangular Callout 72"/>
          <p:cNvSpPr/>
          <p:nvPr/>
        </p:nvSpPr>
        <p:spPr>
          <a:xfrm>
            <a:off x="5980415" y="4419615"/>
            <a:ext cx="1085944" cy="311728"/>
          </a:xfrm>
          <a:prstGeom prst="wedgeRectCallout">
            <a:avLst>
              <a:gd name="adj1" fmla="val -77556"/>
              <a:gd name="adj2" fmla="val 52132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FF6600"/>
                </a:solidFill>
              </a:rPr>
              <a:t>Action</a:t>
            </a:r>
            <a:endParaRPr lang="en-US" sz="1800" dirty="0">
              <a:solidFill>
                <a:srgbClr val="FF66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79227" y="5461070"/>
            <a:ext cx="3656206" cy="119975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6600"/>
                </a:solidFill>
              </a:rPr>
              <a:t>Full-text search of Wikipedia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FF6600"/>
                </a:solidFill>
              </a:rPr>
              <a:t>60GB on 20 EC2 machine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FF6600"/>
                </a:solidFill>
              </a:rPr>
              <a:t>0.5 sec vs. 20s for on-disk</a:t>
            </a:r>
          </a:p>
        </p:txBody>
      </p:sp>
    </p:spTree>
    <p:extLst>
      <p:ext uri="{BB962C8B-B14F-4D97-AF65-F5344CB8AC3E}">
        <p14:creationId xmlns:p14="http://schemas.microsoft.com/office/powerpoint/2010/main" val="289886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43" grpId="0" build="allAtOnce"/>
      <p:bldP spid="61" grpId="0" build="allAtOnce"/>
      <p:bldP spid="62" grpId="0" build="allAtOnce"/>
      <p:bldP spid="63" grpId="0"/>
      <p:bldP spid="63" grpId="1"/>
      <p:bldP spid="63" grpId="2"/>
      <p:bldP spid="64" grpId="0"/>
      <p:bldP spid="64" grpId="1"/>
      <p:bldP spid="64" grpId="2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70" grpId="0" animBg="1"/>
      <p:bldP spid="70" grpId="1" animBg="1"/>
      <p:bldP spid="71" grpId="0" animBg="1"/>
      <p:bldP spid="71" grpId="1" animBg="1"/>
      <p:bldP spid="73" grpId="0" animBg="1"/>
      <p:bldP spid="73" grpId="1" animBg="1"/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Support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half" idx="1"/>
          </p:nvPr>
        </p:nvSpPr>
        <p:spPr>
          <a:xfrm>
            <a:off x="5668442" y="1592816"/>
            <a:ext cx="3388341" cy="438626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FF6600"/>
                </a:solidFill>
              </a:rPr>
              <a:t>Standalone Programs</a:t>
            </a:r>
          </a:p>
          <a:p>
            <a:pPr marL="117475" indent="-117475"/>
            <a:r>
              <a:rPr lang="en-US" sz="2000" dirty="0" smtClean="0"/>
              <a:t>Python, </a:t>
            </a:r>
            <a:r>
              <a:rPr lang="en-US" sz="2000" dirty="0" err="1" smtClean="0"/>
              <a:t>Scala</a:t>
            </a:r>
            <a:r>
              <a:rPr lang="en-US" sz="2000" dirty="0" smtClean="0"/>
              <a:t>, &amp; Java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6600"/>
                </a:solidFill>
              </a:rPr>
              <a:t>Interactive Shells</a:t>
            </a:r>
            <a:endParaRPr lang="en-US" sz="2000" b="1" dirty="0" smtClean="0"/>
          </a:p>
          <a:p>
            <a:pPr marL="174625" indent="-174625"/>
            <a:r>
              <a:rPr lang="en-US" sz="2000" dirty="0" smtClean="0"/>
              <a:t>Python &amp; </a:t>
            </a:r>
            <a:r>
              <a:rPr lang="en-US" sz="2000" dirty="0" err="1" smtClean="0"/>
              <a:t>Scala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6600"/>
                </a:solidFill>
              </a:rPr>
              <a:t>Performance</a:t>
            </a:r>
          </a:p>
          <a:p>
            <a:pPr marL="174625" indent="-174625"/>
            <a:r>
              <a:rPr lang="en-US" sz="2000" dirty="0" smtClean="0"/>
              <a:t>Java &amp; </a:t>
            </a:r>
            <a:r>
              <a:rPr lang="en-US" sz="2000" dirty="0" err="1" smtClean="0"/>
              <a:t>Scala</a:t>
            </a:r>
            <a:r>
              <a:rPr lang="en-US" sz="2000" dirty="0" smtClean="0"/>
              <a:t> are faster due to static typing</a:t>
            </a:r>
          </a:p>
          <a:p>
            <a:pPr marL="174625" indent="-174625"/>
            <a:r>
              <a:rPr lang="en-US" sz="2000" dirty="0" smtClean="0"/>
              <a:t>…but Python is often fine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/>
          </p:nvPr>
        </p:nvSpPr>
        <p:spPr>
          <a:xfrm>
            <a:off x="463766" y="1574716"/>
            <a:ext cx="5120944" cy="1163846"/>
          </a:xfr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numCol="1">
            <a:noAutofit/>
          </a:bodyPr>
          <a:lstStyle/>
          <a:p>
            <a:pPr marL="0" indent="0">
              <a:lnSpc>
                <a:spcPct val="80000"/>
              </a:lnSpc>
              <a:spcBef>
                <a:spcPts val="1200"/>
              </a:spcBef>
              <a:buNone/>
            </a:pPr>
            <a:r>
              <a:rPr lang="en-US" b="1" dirty="0" smtClean="0">
                <a:solidFill>
                  <a:srgbClr val="FF6600"/>
                </a:solidFill>
              </a:rPr>
              <a:t>Python</a:t>
            </a:r>
            <a:endParaRPr lang="en-US" sz="1400" dirty="0">
              <a:solidFill>
                <a:srgbClr val="008000"/>
              </a:solidFill>
              <a:latin typeface="Lucida Console"/>
              <a:cs typeface="Lucida Console"/>
            </a:endParaRPr>
          </a:p>
          <a:p>
            <a:pPr marL="0" indent="0">
              <a:lnSpc>
                <a:spcPct val="80000"/>
              </a:lnSpc>
              <a:spcBef>
                <a:spcPts val="1200"/>
              </a:spcBef>
              <a:buNone/>
            </a:pPr>
            <a:r>
              <a:rPr lang="en-US" sz="1400" dirty="0" smtClean="0">
                <a:latin typeface="Lucida Console"/>
                <a:cs typeface="Lucida Console"/>
              </a:rPr>
              <a:t>lines </a:t>
            </a:r>
            <a:r>
              <a:rPr lang="en-US" sz="1400" dirty="0">
                <a:latin typeface="Lucida Console"/>
                <a:cs typeface="Lucida Console"/>
              </a:rPr>
              <a:t>= </a:t>
            </a:r>
            <a:r>
              <a:rPr lang="en-US" sz="1400" dirty="0" err="1">
                <a:latin typeface="Lucida Console"/>
                <a:cs typeface="Lucida Console"/>
              </a:rPr>
              <a:t>sc.textFile</a:t>
            </a:r>
            <a:r>
              <a:rPr lang="en-US" sz="1400" dirty="0">
                <a:latin typeface="Lucida Console"/>
                <a:cs typeface="Lucida Console"/>
              </a:rPr>
              <a:t>(...)</a:t>
            </a:r>
            <a:br>
              <a:rPr lang="en-US" sz="1400" dirty="0">
                <a:latin typeface="Lucida Console"/>
                <a:cs typeface="Lucida Console"/>
              </a:rPr>
            </a:br>
            <a:r>
              <a:rPr lang="en-US" sz="1400" dirty="0" err="1">
                <a:latin typeface="Lucida Console"/>
                <a:cs typeface="Lucida Console"/>
              </a:rPr>
              <a:t>lines.</a:t>
            </a:r>
            <a:r>
              <a:rPr lang="en-US" sz="140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dirty="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“ERROR” </a:t>
            </a:r>
            <a:r>
              <a:rPr lang="en-US" sz="1400" dirty="0">
                <a:solidFill>
                  <a:srgbClr val="FF0080"/>
                </a:solidFill>
                <a:latin typeface="Lucida Console"/>
                <a:cs typeface="Lucida Console"/>
              </a:rPr>
              <a:t>in s</a:t>
            </a:r>
            <a:r>
              <a:rPr lang="en-US" sz="1400" dirty="0" smtClean="0">
                <a:latin typeface="Lucida Console"/>
                <a:cs typeface="Lucida Console"/>
              </a:rPr>
              <a:t>)</a:t>
            </a:r>
            <a:r>
              <a:rPr lang="en-US" sz="1400" dirty="0">
                <a:latin typeface="Lucida Console"/>
                <a:cs typeface="Lucida Console"/>
              </a:rPr>
              <a:t>.</a:t>
            </a:r>
            <a:r>
              <a:rPr lang="en-US" sz="1400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400" dirty="0">
                <a:latin typeface="Lucida Console"/>
                <a:cs typeface="Lucida Console"/>
              </a:rPr>
              <a:t>(</a:t>
            </a:r>
            <a:r>
              <a:rPr lang="en-US" sz="1400" dirty="0" smtClean="0">
                <a:latin typeface="Lucida Console"/>
                <a:cs typeface="Lucida Console"/>
              </a:rPr>
              <a:t>)</a:t>
            </a:r>
            <a:endParaRPr lang="en-US" sz="1400" b="1" dirty="0" smtClean="0">
              <a:solidFill>
                <a:srgbClr val="FF6600"/>
              </a:solidFill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461066" y="2966291"/>
            <a:ext cx="5123645" cy="1258584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numCol="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200"/>
              </a:spcBef>
              <a:buFont typeface="Arial"/>
              <a:buNone/>
            </a:pPr>
            <a:r>
              <a:rPr lang="en-US" b="1" dirty="0" err="1" smtClean="0">
                <a:solidFill>
                  <a:srgbClr val="FF6600"/>
                </a:solidFill>
              </a:rPr>
              <a:t>Scala</a:t>
            </a:r>
            <a:endParaRPr lang="en-US" sz="1400" dirty="0" smtClean="0">
              <a:solidFill>
                <a:srgbClr val="008000"/>
              </a:solidFill>
              <a:latin typeface="Lucida Console"/>
              <a:cs typeface="Lucida Console"/>
            </a:endParaRPr>
          </a:p>
          <a:p>
            <a:pPr marL="0" indent="0">
              <a:lnSpc>
                <a:spcPct val="80000"/>
              </a:lnSpc>
              <a:spcBef>
                <a:spcPts val="1200"/>
              </a:spcBef>
              <a:buFont typeface="Arial"/>
              <a:buNone/>
            </a:pPr>
            <a:r>
              <a:rPr lang="en-US" sz="1400" b="1" dirty="0" err="1" smtClean="0">
                <a:latin typeface="Lucida Console"/>
                <a:cs typeface="Lucida Console"/>
              </a:rPr>
              <a:t>val</a:t>
            </a:r>
            <a:r>
              <a:rPr lang="en-US" sz="1400" dirty="0" smtClean="0">
                <a:latin typeface="Lucida Console"/>
                <a:cs typeface="Lucida Console"/>
              </a:rPr>
              <a:t> lines = </a:t>
            </a:r>
            <a:r>
              <a:rPr lang="en-US" sz="1400" dirty="0" err="1" smtClean="0">
                <a:latin typeface="Lucida Console"/>
                <a:cs typeface="Lucida Console"/>
              </a:rPr>
              <a:t>sc.textFile</a:t>
            </a:r>
            <a:r>
              <a:rPr lang="en-US" sz="1400" dirty="0" smtClean="0">
                <a:latin typeface="Lucida Console"/>
                <a:cs typeface="Lucida Console"/>
              </a:rPr>
              <a:t>(...)</a:t>
            </a:r>
            <a:br>
              <a:rPr lang="en-US" sz="1400" dirty="0" smtClean="0">
                <a:latin typeface="Lucida Console"/>
                <a:cs typeface="Lucida Console"/>
              </a:rPr>
            </a:br>
            <a:r>
              <a:rPr lang="en-US" sz="1400" dirty="0" err="1" smtClean="0">
                <a:latin typeface="Lucida Console"/>
                <a:cs typeface="Lucida Console"/>
              </a:rPr>
              <a:t>lines.</a:t>
            </a:r>
            <a:r>
              <a:rPr lang="en-US" sz="14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x =&gt; </a:t>
            </a:r>
            <a:r>
              <a:rPr lang="en-US" sz="14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x.contains</a:t>
            </a:r>
            <a:r>
              <a:rPr lang="en-US" sz="1400" dirty="0" smtClean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400" dirty="0" smtClean="0">
                <a:latin typeface="Lucida Console"/>
                <a:cs typeface="Lucida Console"/>
              </a:rPr>
              <a:t>).</a:t>
            </a:r>
            <a:r>
              <a:rPr lang="en-US" sz="1400" dirty="0" smtClean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  <a:endParaRPr lang="en-US" sz="1400" b="1" dirty="0" smtClean="0">
              <a:solidFill>
                <a:srgbClr val="FF6600"/>
              </a:solidFill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461058" y="4438292"/>
            <a:ext cx="5123653" cy="217687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numCol="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200"/>
              </a:spcBef>
              <a:buFont typeface="Arial"/>
              <a:buNone/>
            </a:pPr>
            <a:r>
              <a:rPr lang="en-US" b="1" dirty="0" smtClean="0">
                <a:solidFill>
                  <a:srgbClr val="FF6600"/>
                </a:solidFill>
              </a:rPr>
              <a:t>Java</a:t>
            </a:r>
          </a:p>
          <a:p>
            <a:pPr marL="0" indent="0">
              <a:lnSpc>
                <a:spcPct val="80000"/>
              </a:lnSpc>
              <a:spcBef>
                <a:spcPts val="1200"/>
              </a:spcBef>
              <a:buFont typeface="Arial"/>
              <a:buNone/>
            </a:pPr>
            <a:r>
              <a:rPr lang="en-US" sz="1400" dirty="0" err="1" smtClean="0">
                <a:latin typeface="Lucida Console"/>
                <a:cs typeface="Lucida Console"/>
              </a:rPr>
              <a:t>JavaRDD</a:t>
            </a:r>
            <a:r>
              <a:rPr lang="en-US" sz="1400" dirty="0" smtClean="0">
                <a:latin typeface="Lucida Console"/>
                <a:cs typeface="Lucida Console"/>
              </a:rPr>
              <a:t>&lt;String&gt; lines = </a:t>
            </a:r>
            <a:r>
              <a:rPr lang="en-US" sz="1400" dirty="0" err="1" smtClean="0">
                <a:latin typeface="Lucida Console"/>
                <a:cs typeface="Lucida Console"/>
              </a:rPr>
              <a:t>sc.textFile</a:t>
            </a:r>
            <a:r>
              <a:rPr lang="en-US" sz="1400" dirty="0" smtClean="0">
                <a:latin typeface="Lucida Console"/>
                <a:cs typeface="Lucida Console"/>
              </a:rPr>
              <a:t>(...);</a:t>
            </a:r>
            <a:br>
              <a:rPr lang="en-US" sz="1400" dirty="0" smtClean="0">
                <a:latin typeface="Lucida Console"/>
                <a:cs typeface="Lucida Console"/>
              </a:rPr>
            </a:br>
            <a:r>
              <a:rPr lang="en-US" sz="1400" dirty="0" err="1" smtClean="0">
                <a:latin typeface="Lucida Console"/>
                <a:cs typeface="Lucida Console"/>
              </a:rPr>
              <a:t>lines.</a:t>
            </a:r>
            <a:r>
              <a:rPr lang="en-US" sz="14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b="1" dirty="0" smtClean="0">
                <a:latin typeface="Lucida Console"/>
                <a:cs typeface="Lucida Console"/>
              </a:rPr>
              <a:t>new</a:t>
            </a:r>
            <a:r>
              <a:rPr lang="en-US" sz="1400" dirty="0" smtClean="0">
                <a:latin typeface="Lucida Console"/>
                <a:cs typeface="Lucida Console"/>
              </a:rPr>
              <a:t> Function&lt;String, Boolean&gt;() {</a:t>
            </a:r>
            <a:br>
              <a:rPr lang="en-US" sz="1400" dirty="0" smtClean="0">
                <a:latin typeface="Lucida Console"/>
                <a:cs typeface="Lucida Console"/>
              </a:rPr>
            </a:br>
            <a:r>
              <a:rPr lang="en-US" sz="1400" dirty="0" smtClean="0">
                <a:latin typeface="Lucida Console"/>
                <a:cs typeface="Lucida Console"/>
              </a:rPr>
              <a:t>  Boolean call(String s) {</a:t>
            </a:r>
            <a:br>
              <a:rPr lang="en-US" sz="1400" dirty="0" smtClean="0">
                <a:latin typeface="Lucida Console"/>
                <a:cs typeface="Lucida Console"/>
              </a:rPr>
            </a:br>
            <a:r>
              <a:rPr lang="en-US" sz="1400" dirty="0" smtClean="0">
                <a:latin typeface="Lucida Console"/>
                <a:cs typeface="Lucida Console"/>
              </a:rPr>
              <a:t>    </a:t>
            </a:r>
            <a:r>
              <a:rPr lang="en-US" sz="1400" b="1" dirty="0" smtClean="0">
                <a:latin typeface="Lucida Console"/>
                <a:cs typeface="Lucida Console"/>
              </a:rPr>
              <a:t>return</a:t>
            </a:r>
            <a:r>
              <a:rPr lang="en-US" sz="1400" dirty="0" smtClean="0"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latin typeface="Lucida Console"/>
                <a:cs typeface="Lucida Console"/>
              </a:rPr>
              <a:t>s.contains</a:t>
            </a:r>
            <a:r>
              <a:rPr lang="en-US" sz="1400" dirty="0" smtClean="0">
                <a:latin typeface="Lucida Console"/>
                <a:cs typeface="Lucida Console"/>
              </a:rPr>
              <a:t>(</a:t>
            </a:r>
            <a:r>
              <a:rPr lang="en-US" sz="1400" dirty="0" smtClean="0">
                <a:solidFill>
                  <a:srgbClr val="000090"/>
                </a:solidFill>
                <a:latin typeface="Lucida Console"/>
                <a:cs typeface="Lucida Console"/>
              </a:rPr>
              <a:t>“error”</a:t>
            </a:r>
            <a:r>
              <a:rPr lang="en-US" sz="1400" dirty="0" smtClean="0">
                <a:latin typeface="Lucida Console"/>
                <a:cs typeface="Lucida Console"/>
              </a:rPr>
              <a:t>);</a:t>
            </a:r>
            <a:br>
              <a:rPr lang="en-US" sz="1400" dirty="0" smtClean="0">
                <a:latin typeface="Lucida Console"/>
                <a:cs typeface="Lucida Console"/>
              </a:rPr>
            </a:br>
            <a:r>
              <a:rPr lang="en-US" sz="1400" dirty="0" smtClean="0">
                <a:latin typeface="Lucida Console"/>
                <a:cs typeface="Lucida Console"/>
              </a:rPr>
              <a:t>  }</a:t>
            </a:r>
            <a:br>
              <a:rPr lang="en-US" sz="1400" dirty="0" smtClean="0">
                <a:latin typeface="Lucida Console"/>
                <a:cs typeface="Lucida Console"/>
              </a:rPr>
            </a:br>
            <a:r>
              <a:rPr lang="en-US" sz="1400" dirty="0" smtClean="0">
                <a:latin typeface="Lucida Console"/>
                <a:cs typeface="Lucida Console"/>
              </a:rPr>
              <a:t>}).</a:t>
            </a:r>
            <a:r>
              <a:rPr lang="en-US" sz="1400" dirty="0" smtClean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400" dirty="0" smtClean="0">
                <a:latin typeface="Lucida Console"/>
                <a:cs typeface="Lucida Console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3156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Guaranteed </a:t>
            </a:r>
            <a:r>
              <a:rPr lang="en-US" dirty="0"/>
              <a:t>data processing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Horizontal </a:t>
            </a:r>
            <a:r>
              <a:rPr lang="en-US" dirty="0"/>
              <a:t>scalability</a:t>
            </a:r>
            <a:r>
              <a:rPr lang="en-US" dirty="0" smtClean="0"/>
              <a:t> </a:t>
            </a:r>
          </a:p>
          <a:p>
            <a:r>
              <a:rPr lang="en-US" dirty="0" smtClean="0"/>
              <a:t>Fault</a:t>
            </a:r>
            <a:r>
              <a:rPr lang="en-US" dirty="0"/>
              <a:t>-tolerance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No </a:t>
            </a:r>
            <a:r>
              <a:rPr lang="en-US" dirty="0"/>
              <a:t>intermediate message brokers!</a:t>
            </a:r>
            <a:r>
              <a:rPr lang="en-US" dirty="0" smtClean="0"/>
              <a:t> </a:t>
            </a:r>
          </a:p>
          <a:p>
            <a:r>
              <a:rPr lang="en-US" dirty="0" smtClean="0"/>
              <a:t>Higher </a:t>
            </a:r>
            <a:r>
              <a:rPr lang="en-US" dirty="0"/>
              <a:t>level abstraction than message passing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“</a:t>
            </a:r>
            <a:r>
              <a:rPr lang="en-US" dirty="0"/>
              <a:t>Just works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 of real time streaming jobs</a:t>
            </a:r>
          </a:p>
          <a:p>
            <a:r>
              <a:rPr lang="en-US" dirty="0" smtClean="0"/>
              <a:t>Built by </a:t>
            </a:r>
            <a:r>
              <a:rPr lang="en-US" dirty="0" err="1" smtClean="0"/>
              <a:t>Backtype</a:t>
            </a:r>
            <a:r>
              <a:rPr lang="en-US" dirty="0" smtClean="0"/>
              <a:t>, bought by Twitter</a:t>
            </a:r>
          </a:p>
          <a:p>
            <a:r>
              <a:rPr lang="en-US" dirty="0" smtClean="0"/>
              <a:t>Available as open source through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3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120"/>
            <a:ext cx="8229600" cy="809443"/>
          </a:xfrm>
        </p:spPr>
        <p:txBody>
          <a:bodyPr/>
          <a:lstStyle/>
          <a:p>
            <a:pPr algn="l"/>
            <a:r>
              <a:rPr lang="en-US" dirty="0" smtClean="0"/>
              <a:t>Storm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60781" y="1173238"/>
            <a:ext cx="4559603" cy="520095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Streams</a:t>
            </a:r>
          </a:p>
          <a:p>
            <a:pPr marL="914400" lvl="1" indent="-514350"/>
            <a:r>
              <a:rPr lang="en-US" dirty="0" smtClean="0"/>
              <a:t>Unbounded sequence of </a:t>
            </a:r>
            <a:r>
              <a:rPr lang="en-US" dirty="0" err="1" smtClean="0"/>
              <a:t>tuples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Spout</a:t>
            </a:r>
          </a:p>
          <a:p>
            <a:pPr marL="914400" lvl="1" indent="-514350"/>
            <a:r>
              <a:rPr lang="en-US" dirty="0" smtClean="0"/>
              <a:t>Source of Stream</a:t>
            </a:r>
          </a:p>
          <a:p>
            <a:pPr marL="914400" lvl="1" indent="-514350"/>
            <a:r>
              <a:rPr lang="en-US" dirty="0" smtClean="0"/>
              <a:t>E.g. </a:t>
            </a:r>
            <a:r>
              <a:rPr lang="en-US" dirty="0"/>
              <a:t>Read from Twitter streaming API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Bolts</a:t>
            </a:r>
          </a:p>
          <a:p>
            <a:pPr marL="914400" lvl="1" indent="-514350"/>
            <a:r>
              <a:rPr lang="en-US" dirty="0"/>
              <a:t>Processes input streams and produces new </a:t>
            </a:r>
            <a:r>
              <a:rPr lang="en-US" dirty="0" smtClean="0"/>
              <a:t>streams</a:t>
            </a:r>
          </a:p>
          <a:p>
            <a:pPr marL="914400" lvl="1" indent="-514350"/>
            <a:r>
              <a:rPr lang="en-US" dirty="0" smtClean="0"/>
              <a:t>E.g. Functions, Filters, Aggregation, Joins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Topologies</a:t>
            </a:r>
          </a:p>
          <a:p>
            <a:pPr marL="914400" lvl="1" indent="-514350"/>
            <a:r>
              <a:rPr lang="en-US" dirty="0"/>
              <a:t>Network of spouts and bolts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37" y="890564"/>
            <a:ext cx="6177458" cy="47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380" y="1709039"/>
            <a:ext cx="4402364" cy="154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74" y="3417389"/>
            <a:ext cx="4422170" cy="1389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674" y="4952518"/>
            <a:ext cx="2463499" cy="17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5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Yahoo Purple Title Page Template">
  <a:themeElements>
    <a:clrScheme name="Yahoo 1309 1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400090"/>
      </a:accent1>
      <a:accent2>
        <a:srgbClr val="0000FF"/>
      </a:accent2>
      <a:accent3>
        <a:srgbClr val="7A00A7"/>
      </a:accent3>
      <a:accent4>
        <a:srgbClr val="7300FF"/>
      </a:accent4>
      <a:accent5>
        <a:srgbClr val="0082FF"/>
      </a:accent5>
      <a:accent6>
        <a:srgbClr val="9600FF"/>
      </a:accent6>
      <a:hlink>
        <a:srgbClr val="400090"/>
      </a:hlink>
      <a:folHlink>
        <a:srgbClr val="7A00A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rgbClr val="000000"/>
          </a:solidFill>
        </a:ln>
      </a:spPr>
      <a:bodyPr rtlCol="0" anchor="t">
        <a:normAutofit/>
      </a:bodyPr>
      <a:lstStyle>
        <a:defPPr>
          <a:defRPr sz="16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norm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Yahoo Purple Title Page Template.thmx</Template>
  <TotalTime>5264</TotalTime>
  <Words>7373</Words>
  <Application>Microsoft Macintosh PowerPoint</Application>
  <PresentationFormat>On-screen Show (4:3)</PresentationFormat>
  <Paragraphs>1405</Paragraphs>
  <Slides>101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Yahoo Purple Title Page Template</vt:lpstr>
      <vt:lpstr>Hadoop </vt:lpstr>
      <vt:lpstr>First things first – Just in Time Compilation</vt:lpstr>
      <vt:lpstr>Agenda</vt:lpstr>
      <vt:lpstr>Hadoop Core Concepts</vt:lpstr>
      <vt:lpstr>Internet Scale Generates BigData</vt:lpstr>
      <vt:lpstr>PowerPoint Presentation</vt:lpstr>
      <vt:lpstr>Data &gt;&gt; Information &gt;&gt; Value</vt:lpstr>
      <vt:lpstr>How to Process BigData?</vt:lpstr>
      <vt:lpstr>Not so easy…</vt:lpstr>
      <vt:lpstr>Enter Hadoop</vt:lpstr>
      <vt:lpstr>PowerPoint Presentation</vt:lpstr>
      <vt:lpstr>History of Hadoop</vt:lpstr>
      <vt:lpstr>PowerPoint Presentation</vt:lpstr>
      <vt:lpstr>PowerPoint Presentation</vt:lpstr>
      <vt:lpstr>PowerPoint Presentation</vt:lpstr>
      <vt:lpstr>PowerPoint Presentation</vt:lpstr>
      <vt:lpstr>HDFS Goals</vt:lpstr>
      <vt:lpstr>Key Design Principles of HDFS</vt:lpstr>
      <vt:lpstr>HDFS Architecture – Read/Write </vt:lpstr>
      <vt:lpstr>PowerPoint Presentation</vt:lpstr>
      <vt:lpstr>YARN – Yet Another Resource Negotiator </vt:lpstr>
      <vt:lpstr>PowerPoint Presentation</vt:lpstr>
      <vt:lpstr>Map - Reduce</vt:lpstr>
      <vt:lpstr>More about Map-Reduce</vt:lpstr>
      <vt:lpstr>PowerPoint Presentation</vt:lpstr>
      <vt:lpstr>MapReduce on YARN</vt:lpstr>
      <vt:lpstr>MapReduce on YARN</vt:lpstr>
      <vt:lpstr>MapReduce on YARN</vt:lpstr>
      <vt:lpstr>MapReduce on YARN</vt:lpstr>
      <vt:lpstr>MapReduce on YARN</vt:lpstr>
      <vt:lpstr>MapReduce on YARN</vt:lpstr>
      <vt:lpstr>MapReduce on YARN</vt:lpstr>
      <vt:lpstr>PowerPoint Presentation</vt:lpstr>
      <vt:lpstr>MapReduce</vt:lpstr>
      <vt:lpstr>Ways of using Map/Reduce</vt:lpstr>
      <vt:lpstr>Search &amp; Advertising Sciences</vt:lpstr>
      <vt:lpstr>Hadoop on Amazon EC2</vt:lpstr>
      <vt:lpstr>Apache Hadoop – Open Source</vt:lpstr>
      <vt:lpstr>PowerPoint Presentation</vt:lpstr>
      <vt:lpstr>PowerPoint Presentation</vt:lpstr>
      <vt:lpstr>Terminology Soup </vt:lpstr>
      <vt:lpstr>Map/Reduce – Architecture – Very Pluggable</vt:lpstr>
      <vt:lpstr>Seem Familiar ?</vt:lpstr>
      <vt:lpstr>May need to start some other things up</vt:lpstr>
      <vt:lpstr>Hadoop Streaming</vt:lpstr>
      <vt:lpstr>Hadoop Streaming - Example</vt:lpstr>
      <vt:lpstr>Word Count: Java Mapper</vt:lpstr>
      <vt:lpstr>Word Count: Java Reduce</vt:lpstr>
      <vt:lpstr>Word Count: Java Driver</vt:lpstr>
      <vt:lpstr>How many Maps and Reduces</vt:lpstr>
      <vt:lpstr>Need Some data</vt:lpstr>
      <vt:lpstr>Top 10 stocks by average volume.</vt:lpstr>
      <vt:lpstr>countAndSumVolumeFromOrig.sh</vt:lpstr>
      <vt:lpstr>avgVolumeReducer.sh </vt:lpstr>
      <vt:lpstr>findTop10.py</vt:lpstr>
      <vt:lpstr>Other optimizations</vt:lpstr>
      <vt:lpstr>Debugging when something goes wrong</vt:lpstr>
      <vt:lpstr>PowerPoint Presentation</vt:lpstr>
      <vt:lpstr>PowerPoint Presentation</vt:lpstr>
      <vt:lpstr>Pig is not the only choice</vt:lpstr>
      <vt:lpstr>PIG: Parallel Programming Language &amp; Runtime</vt:lpstr>
      <vt:lpstr>Pig Latin - Simple Data Types</vt:lpstr>
      <vt:lpstr>Pig Latin – Complex Data Types</vt:lpstr>
      <vt:lpstr>Pig Latin – NULL support</vt:lpstr>
      <vt:lpstr>PowerPoint Presentation</vt:lpstr>
      <vt:lpstr>PowerPoint Presentation</vt:lpstr>
      <vt:lpstr>PowerPoint Presentation</vt:lpstr>
      <vt:lpstr>PowerPoint Presentation</vt:lpstr>
      <vt:lpstr>Pig Latin Statements </vt:lpstr>
      <vt:lpstr>Pig Built-in Functions</vt:lpstr>
      <vt:lpstr>Word Count using Pig</vt:lpstr>
      <vt:lpstr>A bit more complicated</vt:lpstr>
      <vt:lpstr>Pig Resources</vt:lpstr>
      <vt:lpstr>Your turn.</vt:lpstr>
      <vt:lpstr>PowerPoint Presentation</vt:lpstr>
      <vt:lpstr>Hadoop Ecosystem</vt:lpstr>
      <vt:lpstr>Hadoop Software Ecosystem</vt:lpstr>
      <vt:lpstr>PowerPoint Presentation</vt:lpstr>
      <vt:lpstr>What is Tez? – DAG execution engine</vt:lpstr>
      <vt:lpstr>What is Oozie?</vt:lpstr>
      <vt:lpstr>An Oozie Workflow</vt:lpstr>
      <vt:lpstr>Oozie Workflow Constructs</vt:lpstr>
      <vt:lpstr>Oozie Map-Reduce Wordcount Workflow</vt:lpstr>
      <vt:lpstr>Components needed to launch workflow</vt:lpstr>
      <vt:lpstr>Components needed to launch workflow</vt:lpstr>
      <vt:lpstr>Zoo Keeper</vt:lpstr>
      <vt:lpstr>HBase</vt:lpstr>
      <vt:lpstr>Hive: Data Warehousing and Analytics on Hadoop</vt:lpstr>
      <vt:lpstr>Hive Architecture</vt:lpstr>
      <vt:lpstr>Hive Query example</vt:lpstr>
      <vt:lpstr>Apache Flume</vt:lpstr>
      <vt:lpstr>Flume Configuration Example</vt:lpstr>
      <vt:lpstr>Apache Sqoop</vt:lpstr>
      <vt:lpstr>What is Spark?</vt:lpstr>
      <vt:lpstr>Key Concepts</vt:lpstr>
      <vt:lpstr>Example: Log Mining</vt:lpstr>
      <vt:lpstr>Language Support</vt:lpstr>
      <vt:lpstr>Apache Storm</vt:lpstr>
      <vt:lpstr>Storm Concepts</vt:lpstr>
      <vt:lpstr>Storm Tasks</vt:lpstr>
      <vt:lpstr>Example: WordCount in Storm</vt:lpstr>
    </vt:vector>
  </TitlesOfParts>
  <Company>Yahoo!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bverma</dc:creator>
  <cp:lastModifiedBy>Nathan Roberts</cp:lastModifiedBy>
  <cp:revision>74</cp:revision>
  <cp:lastPrinted>2004-05-26T17:20:55Z</cp:lastPrinted>
  <dcterms:created xsi:type="dcterms:W3CDTF">2010-12-16T06:56:28Z</dcterms:created>
  <dcterms:modified xsi:type="dcterms:W3CDTF">2014-05-28T13:15:47Z</dcterms:modified>
</cp:coreProperties>
</file>